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49" r:id="rId5"/>
  </p:sldMasterIdLst>
  <p:notesMasterIdLst>
    <p:notesMasterId r:id="rId79"/>
  </p:notesMasterIdLst>
  <p:sldIdLst>
    <p:sldId id="256" r:id="rId6"/>
    <p:sldId id="257" r:id="rId7"/>
    <p:sldId id="260" r:id="rId8"/>
    <p:sldId id="258" r:id="rId9"/>
    <p:sldId id="259" r:id="rId10"/>
    <p:sldId id="2485" r:id="rId11"/>
    <p:sldId id="2480" r:id="rId12"/>
    <p:sldId id="2481" r:id="rId13"/>
    <p:sldId id="2479" r:id="rId14"/>
    <p:sldId id="266" r:id="rId15"/>
    <p:sldId id="268" r:id="rId16"/>
    <p:sldId id="2469" r:id="rId17"/>
    <p:sldId id="2482" r:id="rId18"/>
    <p:sldId id="2483" r:id="rId19"/>
    <p:sldId id="2471" r:id="rId20"/>
    <p:sldId id="2472" r:id="rId21"/>
    <p:sldId id="267" r:id="rId22"/>
    <p:sldId id="275" r:id="rId23"/>
    <p:sldId id="2525" r:id="rId24"/>
    <p:sldId id="2524" r:id="rId25"/>
    <p:sldId id="2523" r:id="rId26"/>
    <p:sldId id="2527" r:id="rId27"/>
    <p:sldId id="271" r:id="rId28"/>
    <p:sldId id="2475" r:id="rId29"/>
    <p:sldId id="278" r:id="rId30"/>
    <p:sldId id="2486" r:id="rId31"/>
    <p:sldId id="282" r:id="rId32"/>
    <p:sldId id="2495" r:id="rId33"/>
    <p:sldId id="2488" r:id="rId34"/>
    <p:sldId id="2496" r:id="rId35"/>
    <p:sldId id="2494" r:id="rId36"/>
    <p:sldId id="2493" r:id="rId37"/>
    <p:sldId id="2490" r:id="rId38"/>
    <p:sldId id="2499" r:id="rId39"/>
    <p:sldId id="2500" r:id="rId40"/>
    <p:sldId id="2498" r:id="rId41"/>
    <p:sldId id="2508" r:id="rId42"/>
    <p:sldId id="2394" r:id="rId43"/>
    <p:sldId id="2426" r:id="rId44"/>
    <p:sldId id="2457" r:id="rId45"/>
    <p:sldId id="2456" r:id="rId46"/>
    <p:sldId id="2364" r:id="rId47"/>
    <p:sldId id="2370" r:id="rId48"/>
    <p:sldId id="2372" r:id="rId49"/>
    <p:sldId id="2436" r:id="rId50"/>
    <p:sldId id="2501" r:id="rId51"/>
    <p:sldId id="2509" r:id="rId52"/>
    <p:sldId id="2502" r:id="rId53"/>
    <p:sldId id="2510" r:id="rId54"/>
    <p:sldId id="2505" r:id="rId55"/>
    <p:sldId id="2468" r:id="rId56"/>
    <p:sldId id="2517" r:id="rId57"/>
    <p:sldId id="2518" r:id="rId58"/>
    <p:sldId id="2519" r:id="rId59"/>
    <p:sldId id="993" r:id="rId60"/>
    <p:sldId id="2461" r:id="rId61"/>
    <p:sldId id="2511" r:id="rId62"/>
    <p:sldId id="2445" r:id="rId63"/>
    <p:sldId id="2446" r:id="rId64"/>
    <p:sldId id="2447" r:id="rId65"/>
    <p:sldId id="2444" r:id="rId66"/>
    <p:sldId id="2513" r:id="rId67"/>
    <p:sldId id="2428" r:id="rId68"/>
    <p:sldId id="2514" r:id="rId69"/>
    <p:sldId id="2448" r:id="rId70"/>
    <p:sldId id="2449" r:id="rId71"/>
    <p:sldId id="489" r:id="rId72"/>
    <p:sldId id="2512" r:id="rId73"/>
    <p:sldId id="2453" r:id="rId74"/>
    <p:sldId id="2454" r:id="rId75"/>
    <p:sldId id="2375" r:id="rId76"/>
    <p:sldId id="2434" r:id="rId77"/>
    <p:sldId id="2515" r:id="rId7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2904" userDrawn="1">
          <p15:clr>
            <a:srgbClr val="A4A3A4"/>
          </p15:clr>
        </p15:guide>
        <p15:guide id="3" orient="horz" pos="888" userDrawn="1">
          <p15:clr>
            <a:srgbClr val="A4A3A4"/>
          </p15:clr>
        </p15:guide>
        <p15:guide id="4" pos="744" userDrawn="1">
          <p15:clr>
            <a:srgbClr val="A4A3A4"/>
          </p15:clr>
        </p15:guide>
        <p15:guide id="5" pos="528" userDrawn="1">
          <p15:clr>
            <a:srgbClr val="A4A3A4"/>
          </p15:clr>
        </p15:guide>
        <p15:guide id="6" pos="7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Vanderslice, Jessie" initials="KJ" lastIdx="15" clrIdx="0">
    <p:extLst>
      <p:ext uri="{19B8F6BF-5375-455C-9EA6-DF929625EA0E}">
        <p15:presenceInfo xmlns:p15="http://schemas.microsoft.com/office/powerpoint/2012/main" userId="S::jkerrvanderslice@air.org::b73f67ac-6231-4f03-a4b1-ed897c2579d5" providerId="AD"/>
      </p:ext>
    </p:extLst>
  </p:cmAuthor>
  <p:cmAuthor id="2" name="Dominique Bradley" initials="DB" lastIdx="7" clrIdx="1">
    <p:extLst>
      <p:ext uri="{19B8F6BF-5375-455C-9EA6-DF929625EA0E}">
        <p15:presenceInfo xmlns:p15="http://schemas.microsoft.com/office/powerpoint/2012/main" userId="S::dbradley@air.org::d9799766-d95e-4328-b7d0-d88e80c3f527" providerId="AD"/>
      </p:ext>
    </p:extLst>
  </p:cmAuthor>
  <p:cmAuthor id="3" name="winsome waite" initials="ww" lastIdx="1" clrIdx="2">
    <p:extLst>
      <p:ext uri="{19B8F6BF-5375-455C-9EA6-DF929625EA0E}">
        <p15:presenceInfo xmlns:p15="http://schemas.microsoft.com/office/powerpoint/2012/main" userId="0a1adf8d5c1aa933" providerId="Windows Live"/>
      </p:ext>
    </p:extLst>
  </p:cmAuthor>
  <p:cmAuthor id="4" name="Jaime" initials="J" lastIdx="8" clrIdx="3">
    <p:extLst>
      <p:ext uri="{19B8F6BF-5375-455C-9EA6-DF929625EA0E}">
        <p15:presenceInfo xmlns:p15="http://schemas.microsoft.com/office/powerpoint/2012/main" userId="S::jsinger@air.org::d15406aa-810d-435b-9c9a-89d69eef3dc7" providerId="AD"/>
      </p:ext>
    </p:extLst>
  </p:cmAuthor>
  <p:cmAuthor id="5" name="Wenzel, Caryl" initials="WC" lastIdx="28" clrIdx="4">
    <p:extLst>
      <p:ext uri="{19B8F6BF-5375-455C-9EA6-DF929625EA0E}">
        <p15:presenceInfo xmlns:p15="http://schemas.microsoft.com/office/powerpoint/2012/main" userId="S::cwenzel@air.org::885e63ff-4666-44cc-a176-59b78dc131a6" providerId="AD"/>
      </p:ext>
    </p:extLst>
  </p:cmAuthor>
  <p:cmAuthor id="6" name="Sorensen, Diane" initials="SD" lastIdx="5" clrIdx="5">
    <p:extLst>
      <p:ext uri="{19B8F6BF-5375-455C-9EA6-DF929625EA0E}">
        <p15:presenceInfo xmlns:p15="http://schemas.microsoft.com/office/powerpoint/2012/main" userId="S::dsorensen@air.org::a037c479-6e7a-4397-9e7c-25f2ee005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79849" autoAdjust="0"/>
  </p:normalViewPr>
  <p:slideViewPr>
    <p:cSldViewPr snapToGrid="0">
      <p:cViewPr varScale="1">
        <p:scale>
          <a:sx n="70" d="100"/>
          <a:sy n="70" d="100"/>
        </p:scale>
        <p:origin x="1308" y="60"/>
      </p:cViewPr>
      <p:guideLst>
        <p:guide orient="horz" pos="1440"/>
        <p:guide pos="2904"/>
        <p:guide orient="horz" pos="888"/>
        <p:guide pos="744"/>
        <p:guide pos="528"/>
        <p:guide pos="7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722F1-4109-4BDA-B2B7-8762749E5CF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E616722-8F31-44AC-8C2A-552F86587CDB}">
      <dgm:prSet/>
      <dgm:spPr/>
      <dgm:t>
        <a:bodyPr/>
        <a:lstStyle/>
        <a:p>
          <a:pPr rtl="0"/>
          <a:r>
            <a:rPr lang="en-US" dirty="0"/>
            <a:t>Setting the stage: </a:t>
          </a:r>
          <a:r>
            <a:rPr lang="en-US" b="0" dirty="0"/>
            <a:t>Who are the</a:t>
          </a:r>
          <a:r>
            <a:rPr lang="en-US" b="0" dirty="0">
              <a:latin typeface="Calibri Light" panose="020F0302020204030204"/>
            </a:rPr>
            <a:t> </a:t>
          </a:r>
          <a:r>
            <a:rPr lang="en-US" b="1" dirty="0">
              <a:latin typeface="+mn-lt"/>
            </a:rPr>
            <a:t>adolescents</a:t>
          </a:r>
          <a:r>
            <a:rPr lang="en-US" dirty="0">
              <a:latin typeface="Calibri Light" panose="020F0302020204030204"/>
            </a:rPr>
            <a:t> </a:t>
          </a:r>
          <a:r>
            <a:rPr lang="en-US" dirty="0"/>
            <a:t>of high school age in your school community and how are they connected to services and supports?</a:t>
          </a:r>
          <a:r>
            <a:rPr lang="en-US" dirty="0">
              <a:latin typeface="Calibri Light" panose="020F0302020204030204"/>
            </a:rPr>
            <a:t> </a:t>
          </a:r>
          <a:endParaRPr lang="en-US" dirty="0"/>
        </a:p>
      </dgm:t>
    </dgm:pt>
    <dgm:pt modelId="{1CEBA8CA-8B19-4F2B-9AA9-990FA7E5A118}" type="parTrans" cxnId="{49A6056C-A3C6-4E86-BC22-D69F4C926FE6}">
      <dgm:prSet/>
      <dgm:spPr/>
      <dgm:t>
        <a:bodyPr/>
        <a:lstStyle/>
        <a:p>
          <a:endParaRPr lang="en-US"/>
        </a:p>
      </dgm:t>
    </dgm:pt>
    <dgm:pt modelId="{23A2CEC0-4611-483E-87E7-A7DC536D4280}" type="sibTrans" cxnId="{49A6056C-A3C6-4E86-BC22-D69F4C926FE6}">
      <dgm:prSet/>
      <dgm:spPr/>
      <dgm:t>
        <a:bodyPr/>
        <a:lstStyle/>
        <a:p>
          <a:endParaRPr lang="en-US" dirty="0"/>
        </a:p>
      </dgm:t>
    </dgm:pt>
    <dgm:pt modelId="{66821701-45AA-4FAA-B106-74BE9E6BFCB8}">
      <dgm:prSet/>
      <dgm:spPr/>
      <dgm:t>
        <a:bodyPr/>
        <a:lstStyle/>
        <a:p>
          <a:r>
            <a:rPr lang="en-US" dirty="0"/>
            <a:t>Data collection processes and resources</a:t>
          </a:r>
        </a:p>
      </dgm:t>
    </dgm:pt>
    <dgm:pt modelId="{DB653E7F-0413-4DC3-B0C6-3B0AC904FC86}" type="parTrans" cxnId="{A2DE766E-B569-4300-ABDF-12EE031A8B1E}">
      <dgm:prSet/>
      <dgm:spPr/>
      <dgm:t>
        <a:bodyPr/>
        <a:lstStyle/>
        <a:p>
          <a:endParaRPr lang="en-US"/>
        </a:p>
      </dgm:t>
    </dgm:pt>
    <dgm:pt modelId="{35AEEDFB-6CDC-4736-950F-E5D788D1D37B}" type="sibTrans" cxnId="{A2DE766E-B569-4300-ABDF-12EE031A8B1E}">
      <dgm:prSet/>
      <dgm:spPr/>
      <dgm:t>
        <a:bodyPr/>
        <a:lstStyle/>
        <a:p>
          <a:endParaRPr lang="en-US" dirty="0"/>
        </a:p>
      </dgm:t>
    </dgm:pt>
    <dgm:pt modelId="{1F9BFED6-8BB1-4513-B926-C81EC046FF8B}">
      <dgm:prSet/>
      <dgm:spPr/>
      <dgm:t>
        <a:bodyPr/>
        <a:lstStyle/>
        <a:p>
          <a:r>
            <a:rPr lang="en-US" dirty="0"/>
            <a:t>Action plan </a:t>
          </a:r>
        </a:p>
      </dgm:t>
    </dgm:pt>
    <dgm:pt modelId="{C4A0EB81-00D6-4897-88AE-C57EAB86FD12}" type="parTrans" cxnId="{47D2D0B2-7C8E-4112-9F1D-D866178317EE}">
      <dgm:prSet/>
      <dgm:spPr/>
      <dgm:t>
        <a:bodyPr/>
        <a:lstStyle/>
        <a:p>
          <a:endParaRPr lang="en-US"/>
        </a:p>
      </dgm:t>
    </dgm:pt>
    <dgm:pt modelId="{94779C7A-CA63-4A46-BABA-319F042FD9DA}" type="sibTrans" cxnId="{47D2D0B2-7C8E-4112-9F1D-D866178317EE}">
      <dgm:prSet/>
      <dgm:spPr/>
      <dgm:t>
        <a:bodyPr/>
        <a:lstStyle/>
        <a:p>
          <a:endParaRPr lang="en-US" dirty="0"/>
        </a:p>
      </dgm:t>
    </dgm:pt>
    <dgm:pt modelId="{CC78A36A-AA53-4B95-B1C4-69BDA6F0437A}">
      <dgm:prSet/>
      <dgm:spPr/>
      <dgm:t>
        <a:bodyPr/>
        <a:lstStyle/>
        <a:p>
          <a:pPr rtl="0"/>
          <a:r>
            <a:rPr lang="en-US" dirty="0"/>
            <a:t>“Bringing it all together”: Learning from what we found</a:t>
          </a:r>
          <a:r>
            <a:rPr lang="en-US" dirty="0">
              <a:latin typeface="Calibri Light" panose="020F0302020204030204"/>
            </a:rPr>
            <a:t> </a:t>
          </a:r>
          <a:endParaRPr lang="en-US" dirty="0"/>
        </a:p>
      </dgm:t>
    </dgm:pt>
    <dgm:pt modelId="{552754B5-1661-400C-AB04-0F3D8DFD579D}" type="parTrans" cxnId="{E982E662-9AF6-46DF-9645-8161BC701799}">
      <dgm:prSet/>
      <dgm:spPr/>
      <dgm:t>
        <a:bodyPr/>
        <a:lstStyle/>
        <a:p>
          <a:endParaRPr lang="en-US"/>
        </a:p>
      </dgm:t>
    </dgm:pt>
    <dgm:pt modelId="{51CE2FCB-0EF2-4F1D-8379-2A3BBF100BC8}" type="sibTrans" cxnId="{E982E662-9AF6-46DF-9645-8161BC701799}">
      <dgm:prSet/>
      <dgm:spPr/>
      <dgm:t>
        <a:bodyPr/>
        <a:lstStyle/>
        <a:p>
          <a:endParaRPr lang="en-US"/>
        </a:p>
      </dgm:t>
    </dgm:pt>
    <dgm:pt modelId="{1B53988F-85F0-44A9-9E08-F95F882B9883}" type="pres">
      <dgm:prSet presAssocID="{D2A722F1-4109-4BDA-B2B7-8762749E5CF2}" presName="outerComposite" presStyleCnt="0">
        <dgm:presLayoutVars>
          <dgm:chMax val="5"/>
          <dgm:dir/>
          <dgm:resizeHandles val="exact"/>
        </dgm:presLayoutVars>
      </dgm:prSet>
      <dgm:spPr/>
    </dgm:pt>
    <dgm:pt modelId="{51F67ADE-EA4A-419D-A50E-567A3B3CC6D0}" type="pres">
      <dgm:prSet presAssocID="{D2A722F1-4109-4BDA-B2B7-8762749E5CF2}" presName="dummyMaxCanvas" presStyleCnt="0">
        <dgm:presLayoutVars/>
      </dgm:prSet>
      <dgm:spPr/>
    </dgm:pt>
    <dgm:pt modelId="{2478C27E-B373-45E6-8BC3-E697FAF3B5D4}" type="pres">
      <dgm:prSet presAssocID="{D2A722F1-4109-4BDA-B2B7-8762749E5CF2}" presName="FourNodes_1" presStyleLbl="node1" presStyleIdx="0" presStyleCnt="4">
        <dgm:presLayoutVars>
          <dgm:bulletEnabled val="1"/>
        </dgm:presLayoutVars>
      </dgm:prSet>
      <dgm:spPr/>
    </dgm:pt>
    <dgm:pt modelId="{337768F7-571A-49E9-8880-A35CAC914E38}" type="pres">
      <dgm:prSet presAssocID="{D2A722F1-4109-4BDA-B2B7-8762749E5CF2}" presName="FourNodes_2" presStyleLbl="node1" presStyleIdx="1" presStyleCnt="4">
        <dgm:presLayoutVars>
          <dgm:bulletEnabled val="1"/>
        </dgm:presLayoutVars>
      </dgm:prSet>
      <dgm:spPr/>
    </dgm:pt>
    <dgm:pt modelId="{3C4A014B-1434-4BEB-BAE3-3908CA26A907}" type="pres">
      <dgm:prSet presAssocID="{D2A722F1-4109-4BDA-B2B7-8762749E5CF2}" presName="FourNodes_3" presStyleLbl="node1" presStyleIdx="2" presStyleCnt="4">
        <dgm:presLayoutVars>
          <dgm:bulletEnabled val="1"/>
        </dgm:presLayoutVars>
      </dgm:prSet>
      <dgm:spPr/>
    </dgm:pt>
    <dgm:pt modelId="{98690467-62F0-46E5-B566-5DF86E3F0525}" type="pres">
      <dgm:prSet presAssocID="{D2A722F1-4109-4BDA-B2B7-8762749E5CF2}" presName="FourNodes_4" presStyleLbl="node1" presStyleIdx="3" presStyleCnt="4">
        <dgm:presLayoutVars>
          <dgm:bulletEnabled val="1"/>
        </dgm:presLayoutVars>
      </dgm:prSet>
      <dgm:spPr/>
    </dgm:pt>
    <dgm:pt modelId="{BAB77A9B-CDEC-40CD-8B0A-2915DE9096A6}" type="pres">
      <dgm:prSet presAssocID="{D2A722F1-4109-4BDA-B2B7-8762749E5CF2}" presName="FourConn_1-2" presStyleLbl="fgAccFollowNode1" presStyleIdx="0" presStyleCnt="3">
        <dgm:presLayoutVars>
          <dgm:bulletEnabled val="1"/>
        </dgm:presLayoutVars>
      </dgm:prSet>
      <dgm:spPr/>
    </dgm:pt>
    <dgm:pt modelId="{FEB1F926-AF05-422F-ABE3-713AE5B39617}" type="pres">
      <dgm:prSet presAssocID="{D2A722F1-4109-4BDA-B2B7-8762749E5CF2}" presName="FourConn_2-3" presStyleLbl="fgAccFollowNode1" presStyleIdx="1" presStyleCnt="3">
        <dgm:presLayoutVars>
          <dgm:bulletEnabled val="1"/>
        </dgm:presLayoutVars>
      </dgm:prSet>
      <dgm:spPr/>
    </dgm:pt>
    <dgm:pt modelId="{E13F5360-23B8-437A-B026-E594A06C7AD8}" type="pres">
      <dgm:prSet presAssocID="{D2A722F1-4109-4BDA-B2B7-8762749E5CF2}" presName="FourConn_3-4" presStyleLbl="fgAccFollowNode1" presStyleIdx="2" presStyleCnt="3">
        <dgm:presLayoutVars>
          <dgm:bulletEnabled val="1"/>
        </dgm:presLayoutVars>
      </dgm:prSet>
      <dgm:spPr/>
    </dgm:pt>
    <dgm:pt modelId="{C82F1D39-264D-4312-85E2-87BC0914E48D}" type="pres">
      <dgm:prSet presAssocID="{D2A722F1-4109-4BDA-B2B7-8762749E5CF2}" presName="FourNodes_1_text" presStyleLbl="node1" presStyleIdx="3" presStyleCnt="4">
        <dgm:presLayoutVars>
          <dgm:bulletEnabled val="1"/>
        </dgm:presLayoutVars>
      </dgm:prSet>
      <dgm:spPr/>
    </dgm:pt>
    <dgm:pt modelId="{B337CB5A-2219-4F9D-B85E-1671AFDF7B5E}" type="pres">
      <dgm:prSet presAssocID="{D2A722F1-4109-4BDA-B2B7-8762749E5CF2}" presName="FourNodes_2_text" presStyleLbl="node1" presStyleIdx="3" presStyleCnt="4">
        <dgm:presLayoutVars>
          <dgm:bulletEnabled val="1"/>
        </dgm:presLayoutVars>
      </dgm:prSet>
      <dgm:spPr/>
    </dgm:pt>
    <dgm:pt modelId="{98121ADE-893C-4805-8A66-63912A89D81C}" type="pres">
      <dgm:prSet presAssocID="{D2A722F1-4109-4BDA-B2B7-8762749E5CF2}" presName="FourNodes_3_text" presStyleLbl="node1" presStyleIdx="3" presStyleCnt="4">
        <dgm:presLayoutVars>
          <dgm:bulletEnabled val="1"/>
        </dgm:presLayoutVars>
      </dgm:prSet>
      <dgm:spPr/>
    </dgm:pt>
    <dgm:pt modelId="{580943E7-B8D5-4283-B37C-1B74F4C07690}" type="pres">
      <dgm:prSet presAssocID="{D2A722F1-4109-4BDA-B2B7-8762749E5CF2}" presName="FourNodes_4_text" presStyleLbl="node1" presStyleIdx="3" presStyleCnt="4">
        <dgm:presLayoutVars>
          <dgm:bulletEnabled val="1"/>
        </dgm:presLayoutVars>
      </dgm:prSet>
      <dgm:spPr/>
    </dgm:pt>
  </dgm:ptLst>
  <dgm:cxnLst>
    <dgm:cxn modelId="{A1F7090C-0BF9-4C83-9678-2B723E280CBE}" type="presOf" srcId="{CC78A36A-AA53-4B95-B1C4-69BDA6F0437A}" destId="{98690467-62F0-46E5-B566-5DF86E3F0525}" srcOrd="0" destOrd="0" presId="urn:microsoft.com/office/officeart/2005/8/layout/vProcess5"/>
    <dgm:cxn modelId="{E2674630-FE97-4E63-A51D-CAFD3D437160}" type="presOf" srcId="{66821701-45AA-4FAA-B106-74BE9E6BFCB8}" destId="{337768F7-571A-49E9-8880-A35CAC914E38}" srcOrd="0" destOrd="0" presId="urn:microsoft.com/office/officeart/2005/8/layout/vProcess5"/>
    <dgm:cxn modelId="{E982E662-9AF6-46DF-9645-8161BC701799}" srcId="{D2A722F1-4109-4BDA-B2B7-8762749E5CF2}" destId="{CC78A36A-AA53-4B95-B1C4-69BDA6F0437A}" srcOrd="3" destOrd="0" parTransId="{552754B5-1661-400C-AB04-0F3D8DFD579D}" sibTransId="{51CE2FCB-0EF2-4F1D-8379-2A3BBF100BC8}"/>
    <dgm:cxn modelId="{98058E46-B245-446E-981C-05BC2AAA3CA2}" type="presOf" srcId="{66821701-45AA-4FAA-B106-74BE9E6BFCB8}" destId="{B337CB5A-2219-4F9D-B85E-1671AFDF7B5E}" srcOrd="1" destOrd="0" presId="urn:microsoft.com/office/officeart/2005/8/layout/vProcess5"/>
    <dgm:cxn modelId="{49A6056C-A3C6-4E86-BC22-D69F4C926FE6}" srcId="{D2A722F1-4109-4BDA-B2B7-8762749E5CF2}" destId="{3E616722-8F31-44AC-8C2A-552F86587CDB}" srcOrd="0" destOrd="0" parTransId="{1CEBA8CA-8B19-4F2B-9AA9-990FA7E5A118}" sibTransId="{23A2CEC0-4611-483E-87E7-A7DC536D4280}"/>
    <dgm:cxn modelId="{A2DE766E-B569-4300-ABDF-12EE031A8B1E}" srcId="{D2A722F1-4109-4BDA-B2B7-8762749E5CF2}" destId="{66821701-45AA-4FAA-B106-74BE9E6BFCB8}" srcOrd="1" destOrd="0" parTransId="{DB653E7F-0413-4DC3-B0C6-3B0AC904FC86}" sibTransId="{35AEEDFB-6CDC-4736-950F-E5D788D1D37B}"/>
    <dgm:cxn modelId="{9AD3D651-CAAF-4EEA-AF24-CC09417BB654}" type="presOf" srcId="{94779C7A-CA63-4A46-BABA-319F042FD9DA}" destId="{E13F5360-23B8-437A-B026-E594A06C7AD8}" srcOrd="0" destOrd="0" presId="urn:microsoft.com/office/officeart/2005/8/layout/vProcess5"/>
    <dgm:cxn modelId="{AEC5178F-DF2B-4C8E-B196-66179AB06C7A}" type="presOf" srcId="{23A2CEC0-4611-483E-87E7-A7DC536D4280}" destId="{BAB77A9B-CDEC-40CD-8B0A-2915DE9096A6}" srcOrd="0" destOrd="0" presId="urn:microsoft.com/office/officeart/2005/8/layout/vProcess5"/>
    <dgm:cxn modelId="{6A77259D-2FC1-43AE-BD95-56FBF5481B99}" type="presOf" srcId="{CC78A36A-AA53-4B95-B1C4-69BDA6F0437A}" destId="{580943E7-B8D5-4283-B37C-1B74F4C07690}" srcOrd="1" destOrd="0" presId="urn:microsoft.com/office/officeart/2005/8/layout/vProcess5"/>
    <dgm:cxn modelId="{47D2D0B2-7C8E-4112-9F1D-D866178317EE}" srcId="{D2A722F1-4109-4BDA-B2B7-8762749E5CF2}" destId="{1F9BFED6-8BB1-4513-B926-C81EC046FF8B}" srcOrd="2" destOrd="0" parTransId="{C4A0EB81-00D6-4897-88AE-C57EAB86FD12}" sibTransId="{94779C7A-CA63-4A46-BABA-319F042FD9DA}"/>
    <dgm:cxn modelId="{108D03B5-49D4-44F7-B8A1-FC64CADED282}" type="presOf" srcId="{1F9BFED6-8BB1-4513-B926-C81EC046FF8B}" destId="{3C4A014B-1434-4BEB-BAE3-3908CA26A907}" srcOrd="0" destOrd="0" presId="urn:microsoft.com/office/officeart/2005/8/layout/vProcess5"/>
    <dgm:cxn modelId="{332BD6CF-AD74-4434-ACAC-2AABBB400396}" type="presOf" srcId="{35AEEDFB-6CDC-4736-950F-E5D788D1D37B}" destId="{FEB1F926-AF05-422F-ABE3-713AE5B39617}" srcOrd="0" destOrd="0" presId="urn:microsoft.com/office/officeart/2005/8/layout/vProcess5"/>
    <dgm:cxn modelId="{5C56DEDF-4F46-4EEA-B977-E340C11B40F5}" type="presOf" srcId="{3E616722-8F31-44AC-8C2A-552F86587CDB}" destId="{C82F1D39-264D-4312-85E2-87BC0914E48D}" srcOrd="1" destOrd="0" presId="urn:microsoft.com/office/officeart/2005/8/layout/vProcess5"/>
    <dgm:cxn modelId="{C58958E4-FCDD-49B4-9281-6EA78760B764}" type="presOf" srcId="{3E616722-8F31-44AC-8C2A-552F86587CDB}" destId="{2478C27E-B373-45E6-8BC3-E697FAF3B5D4}" srcOrd="0" destOrd="0" presId="urn:microsoft.com/office/officeart/2005/8/layout/vProcess5"/>
    <dgm:cxn modelId="{0B31A5FB-2AE7-46BF-8247-8DB3D1975EEF}" type="presOf" srcId="{D2A722F1-4109-4BDA-B2B7-8762749E5CF2}" destId="{1B53988F-85F0-44A9-9E08-F95F882B9883}" srcOrd="0" destOrd="0" presId="urn:microsoft.com/office/officeart/2005/8/layout/vProcess5"/>
    <dgm:cxn modelId="{92D78AFE-78E4-427E-AB8F-696FEB82FFB6}" type="presOf" srcId="{1F9BFED6-8BB1-4513-B926-C81EC046FF8B}" destId="{98121ADE-893C-4805-8A66-63912A89D81C}" srcOrd="1" destOrd="0" presId="urn:microsoft.com/office/officeart/2005/8/layout/vProcess5"/>
    <dgm:cxn modelId="{52A0DA00-F8CD-4D57-BCCA-59F536A1BE57}" type="presParOf" srcId="{1B53988F-85F0-44A9-9E08-F95F882B9883}" destId="{51F67ADE-EA4A-419D-A50E-567A3B3CC6D0}" srcOrd="0" destOrd="0" presId="urn:microsoft.com/office/officeart/2005/8/layout/vProcess5"/>
    <dgm:cxn modelId="{21A2ED3C-F6C4-488F-B069-D6C154A79D47}" type="presParOf" srcId="{1B53988F-85F0-44A9-9E08-F95F882B9883}" destId="{2478C27E-B373-45E6-8BC3-E697FAF3B5D4}" srcOrd="1" destOrd="0" presId="urn:microsoft.com/office/officeart/2005/8/layout/vProcess5"/>
    <dgm:cxn modelId="{78A18E82-9E9B-4E53-A4CA-F9DC77DF2847}" type="presParOf" srcId="{1B53988F-85F0-44A9-9E08-F95F882B9883}" destId="{337768F7-571A-49E9-8880-A35CAC914E38}" srcOrd="2" destOrd="0" presId="urn:microsoft.com/office/officeart/2005/8/layout/vProcess5"/>
    <dgm:cxn modelId="{8109B495-4A91-48CB-BD77-524258FACB07}" type="presParOf" srcId="{1B53988F-85F0-44A9-9E08-F95F882B9883}" destId="{3C4A014B-1434-4BEB-BAE3-3908CA26A907}" srcOrd="3" destOrd="0" presId="urn:microsoft.com/office/officeart/2005/8/layout/vProcess5"/>
    <dgm:cxn modelId="{16933FDA-B790-479E-8520-A19DB0DCA31E}" type="presParOf" srcId="{1B53988F-85F0-44A9-9E08-F95F882B9883}" destId="{98690467-62F0-46E5-B566-5DF86E3F0525}" srcOrd="4" destOrd="0" presId="urn:microsoft.com/office/officeart/2005/8/layout/vProcess5"/>
    <dgm:cxn modelId="{F3F3643E-D6E4-4ED9-91F8-92225B566630}" type="presParOf" srcId="{1B53988F-85F0-44A9-9E08-F95F882B9883}" destId="{BAB77A9B-CDEC-40CD-8B0A-2915DE9096A6}" srcOrd="5" destOrd="0" presId="urn:microsoft.com/office/officeart/2005/8/layout/vProcess5"/>
    <dgm:cxn modelId="{F53961FC-17D1-4281-BC5E-43D6D16AA6AF}" type="presParOf" srcId="{1B53988F-85F0-44A9-9E08-F95F882B9883}" destId="{FEB1F926-AF05-422F-ABE3-713AE5B39617}" srcOrd="6" destOrd="0" presId="urn:microsoft.com/office/officeart/2005/8/layout/vProcess5"/>
    <dgm:cxn modelId="{A41D604F-CB98-4211-9401-2B6C5F83C03E}" type="presParOf" srcId="{1B53988F-85F0-44A9-9E08-F95F882B9883}" destId="{E13F5360-23B8-437A-B026-E594A06C7AD8}" srcOrd="7" destOrd="0" presId="urn:microsoft.com/office/officeart/2005/8/layout/vProcess5"/>
    <dgm:cxn modelId="{AAB7ACE9-7A5A-470D-B371-A1D4B5B193C2}" type="presParOf" srcId="{1B53988F-85F0-44A9-9E08-F95F882B9883}" destId="{C82F1D39-264D-4312-85E2-87BC0914E48D}" srcOrd="8" destOrd="0" presId="urn:microsoft.com/office/officeart/2005/8/layout/vProcess5"/>
    <dgm:cxn modelId="{140056B9-FF22-465E-90A5-668467CE5122}" type="presParOf" srcId="{1B53988F-85F0-44A9-9E08-F95F882B9883}" destId="{B337CB5A-2219-4F9D-B85E-1671AFDF7B5E}" srcOrd="9" destOrd="0" presId="urn:microsoft.com/office/officeart/2005/8/layout/vProcess5"/>
    <dgm:cxn modelId="{2969C465-358A-4CE7-999F-F27D26F93BE5}" type="presParOf" srcId="{1B53988F-85F0-44A9-9E08-F95F882B9883}" destId="{98121ADE-893C-4805-8A66-63912A89D81C}" srcOrd="10" destOrd="0" presId="urn:microsoft.com/office/officeart/2005/8/layout/vProcess5"/>
    <dgm:cxn modelId="{632424B5-D1EE-4918-878B-788BEE774300}" type="presParOf" srcId="{1B53988F-85F0-44A9-9E08-F95F882B9883}" destId="{580943E7-B8D5-4283-B37C-1B74F4C0769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845B06-8610-4252-86DB-AA256AED67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8A6889-15DE-4337-8C28-2768C233BF76}">
      <dgm:prSet/>
      <dgm:spPr/>
      <dgm:t>
        <a:bodyPr/>
        <a:lstStyle/>
        <a:p>
          <a:r>
            <a:rPr lang="en-US" dirty="0"/>
            <a:t>Each gap in data or knowledge requires consideration of the best method of data collection. </a:t>
          </a:r>
        </a:p>
      </dgm:t>
    </dgm:pt>
    <dgm:pt modelId="{5FC333A6-6D0F-4B25-87B3-C93948F8CA80}" type="parTrans" cxnId="{4B9B59F6-B57F-46C7-B7F8-FE553DA58B4A}">
      <dgm:prSet/>
      <dgm:spPr/>
      <dgm:t>
        <a:bodyPr/>
        <a:lstStyle/>
        <a:p>
          <a:endParaRPr lang="en-US"/>
        </a:p>
      </dgm:t>
    </dgm:pt>
    <dgm:pt modelId="{DF3D9154-6A78-43D8-A364-46A3A12836E5}" type="sibTrans" cxnId="{4B9B59F6-B57F-46C7-B7F8-FE553DA58B4A}">
      <dgm:prSet/>
      <dgm:spPr/>
      <dgm:t>
        <a:bodyPr/>
        <a:lstStyle/>
        <a:p>
          <a:endParaRPr lang="en-US"/>
        </a:p>
      </dgm:t>
    </dgm:pt>
    <dgm:pt modelId="{F9003572-2847-4E51-B8CE-3E5026C629A2}">
      <dgm:prSet/>
      <dgm:spPr/>
      <dgm:t>
        <a:bodyPr/>
        <a:lstStyle/>
        <a:p>
          <a:r>
            <a:rPr lang="en-US" dirty="0"/>
            <a:t>Information from existing data sources can be used with new data sources to understand the big picture. </a:t>
          </a:r>
        </a:p>
      </dgm:t>
    </dgm:pt>
    <dgm:pt modelId="{35947117-CDEE-4D48-AB8B-63641044C143}" type="parTrans" cxnId="{DB49566B-0A3E-4457-99FE-9B090D5FFCC1}">
      <dgm:prSet/>
      <dgm:spPr/>
      <dgm:t>
        <a:bodyPr/>
        <a:lstStyle/>
        <a:p>
          <a:endParaRPr lang="en-US"/>
        </a:p>
      </dgm:t>
    </dgm:pt>
    <dgm:pt modelId="{987EEBA3-1403-4A88-B00E-9124EE96F831}" type="sibTrans" cxnId="{DB49566B-0A3E-4457-99FE-9B090D5FFCC1}">
      <dgm:prSet/>
      <dgm:spPr/>
      <dgm:t>
        <a:bodyPr/>
        <a:lstStyle/>
        <a:p>
          <a:endParaRPr lang="en-US"/>
        </a:p>
      </dgm:t>
    </dgm:pt>
    <dgm:pt modelId="{C0A4A134-9E79-46E2-8166-1543C1B26EEB}">
      <dgm:prSet/>
      <dgm:spPr/>
      <dgm:t>
        <a:bodyPr/>
        <a:lstStyle/>
        <a:p>
          <a:r>
            <a:rPr lang="en-US" dirty="0"/>
            <a:t>Consider the commitment of time and resources to analyze existing data and collect new data. </a:t>
          </a:r>
        </a:p>
      </dgm:t>
    </dgm:pt>
    <dgm:pt modelId="{804403CC-1195-4221-A64D-7695642FA8C2}" type="parTrans" cxnId="{48F8D79E-ED8E-43E7-8951-947060043CE5}">
      <dgm:prSet/>
      <dgm:spPr/>
      <dgm:t>
        <a:bodyPr/>
        <a:lstStyle/>
        <a:p>
          <a:endParaRPr lang="en-US"/>
        </a:p>
      </dgm:t>
    </dgm:pt>
    <dgm:pt modelId="{622A3895-7E3E-4B1A-BEFF-0928C46D4136}" type="sibTrans" cxnId="{48F8D79E-ED8E-43E7-8951-947060043CE5}">
      <dgm:prSet/>
      <dgm:spPr/>
      <dgm:t>
        <a:bodyPr/>
        <a:lstStyle/>
        <a:p>
          <a:endParaRPr lang="en-US"/>
        </a:p>
      </dgm:t>
    </dgm:pt>
    <dgm:pt modelId="{673F55F1-C5E8-4843-B5E5-244592636D88}">
      <dgm:prSet/>
      <dgm:spPr/>
      <dgm:t>
        <a:bodyPr/>
        <a:lstStyle/>
        <a:p>
          <a:r>
            <a:rPr lang="en-US" dirty="0"/>
            <a:t>Identify the appropriate data collection method for each gap. </a:t>
          </a:r>
        </a:p>
      </dgm:t>
    </dgm:pt>
    <dgm:pt modelId="{104913B3-4173-427C-A451-B2A41DA72030}" type="parTrans" cxnId="{C3680A6D-747D-4161-BAA7-8F279C533C08}">
      <dgm:prSet/>
      <dgm:spPr/>
      <dgm:t>
        <a:bodyPr/>
        <a:lstStyle/>
        <a:p>
          <a:endParaRPr lang="en-US"/>
        </a:p>
      </dgm:t>
    </dgm:pt>
    <dgm:pt modelId="{A918E1C7-9393-4934-8838-7AA12F3B2711}" type="sibTrans" cxnId="{C3680A6D-747D-4161-BAA7-8F279C533C08}">
      <dgm:prSet/>
      <dgm:spPr/>
      <dgm:t>
        <a:bodyPr/>
        <a:lstStyle/>
        <a:p>
          <a:endParaRPr lang="en-US"/>
        </a:p>
      </dgm:t>
    </dgm:pt>
    <dgm:pt modelId="{03F758CB-4023-4297-87FD-476E99EAB2C0}" type="pres">
      <dgm:prSet presAssocID="{A5845B06-8610-4252-86DB-AA256AED67AB}" presName="linear" presStyleCnt="0">
        <dgm:presLayoutVars>
          <dgm:animLvl val="lvl"/>
          <dgm:resizeHandles val="exact"/>
        </dgm:presLayoutVars>
      </dgm:prSet>
      <dgm:spPr/>
    </dgm:pt>
    <dgm:pt modelId="{AE08D209-54B4-449A-B1B8-934255C72220}" type="pres">
      <dgm:prSet presAssocID="{0F8A6889-15DE-4337-8C28-2768C233BF76}" presName="parentText" presStyleLbl="node1" presStyleIdx="0" presStyleCnt="4">
        <dgm:presLayoutVars>
          <dgm:chMax val="0"/>
          <dgm:bulletEnabled val="1"/>
        </dgm:presLayoutVars>
      </dgm:prSet>
      <dgm:spPr/>
    </dgm:pt>
    <dgm:pt modelId="{A9019145-CC6B-4920-BA64-9C180D8B587E}" type="pres">
      <dgm:prSet presAssocID="{DF3D9154-6A78-43D8-A364-46A3A12836E5}" presName="spacer" presStyleCnt="0"/>
      <dgm:spPr/>
    </dgm:pt>
    <dgm:pt modelId="{85C6D2FC-4988-4C0F-9554-9DD567D21A58}" type="pres">
      <dgm:prSet presAssocID="{F9003572-2847-4E51-B8CE-3E5026C629A2}" presName="parentText" presStyleLbl="node1" presStyleIdx="1" presStyleCnt="4">
        <dgm:presLayoutVars>
          <dgm:chMax val="0"/>
          <dgm:bulletEnabled val="1"/>
        </dgm:presLayoutVars>
      </dgm:prSet>
      <dgm:spPr/>
    </dgm:pt>
    <dgm:pt modelId="{6E83636E-E242-4A3D-A7B2-0748DC3AF924}" type="pres">
      <dgm:prSet presAssocID="{987EEBA3-1403-4A88-B00E-9124EE96F831}" presName="spacer" presStyleCnt="0"/>
      <dgm:spPr/>
    </dgm:pt>
    <dgm:pt modelId="{774EBA46-9514-4284-A53C-C7C3E634FEA8}" type="pres">
      <dgm:prSet presAssocID="{C0A4A134-9E79-46E2-8166-1543C1B26EEB}" presName="parentText" presStyleLbl="node1" presStyleIdx="2" presStyleCnt="4">
        <dgm:presLayoutVars>
          <dgm:chMax val="0"/>
          <dgm:bulletEnabled val="1"/>
        </dgm:presLayoutVars>
      </dgm:prSet>
      <dgm:spPr/>
    </dgm:pt>
    <dgm:pt modelId="{41836D0C-88DF-48AD-A39F-EFFEC1D6F80A}" type="pres">
      <dgm:prSet presAssocID="{622A3895-7E3E-4B1A-BEFF-0928C46D4136}" presName="spacer" presStyleCnt="0"/>
      <dgm:spPr/>
    </dgm:pt>
    <dgm:pt modelId="{D8455447-B43A-437F-95E0-027ED73818D4}" type="pres">
      <dgm:prSet presAssocID="{673F55F1-C5E8-4843-B5E5-244592636D88}" presName="parentText" presStyleLbl="node1" presStyleIdx="3" presStyleCnt="4">
        <dgm:presLayoutVars>
          <dgm:chMax val="0"/>
          <dgm:bulletEnabled val="1"/>
        </dgm:presLayoutVars>
      </dgm:prSet>
      <dgm:spPr/>
    </dgm:pt>
  </dgm:ptLst>
  <dgm:cxnLst>
    <dgm:cxn modelId="{A3A88539-4BA0-4213-9095-45FD48928C7E}" type="presOf" srcId="{C0A4A134-9E79-46E2-8166-1543C1B26EEB}" destId="{774EBA46-9514-4284-A53C-C7C3E634FEA8}" srcOrd="0" destOrd="0" presId="urn:microsoft.com/office/officeart/2005/8/layout/vList2"/>
    <dgm:cxn modelId="{DB49566B-0A3E-4457-99FE-9B090D5FFCC1}" srcId="{A5845B06-8610-4252-86DB-AA256AED67AB}" destId="{F9003572-2847-4E51-B8CE-3E5026C629A2}" srcOrd="1" destOrd="0" parTransId="{35947117-CDEE-4D48-AB8B-63641044C143}" sibTransId="{987EEBA3-1403-4A88-B00E-9124EE96F831}"/>
    <dgm:cxn modelId="{C3680A6D-747D-4161-BAA7-8F279C533C08}" srcId="{A5845B06-8610-4252-86DB-AA256AED67AB}" destId="{673F55F1-C5E8-4843-B5E5-244592636D88}" srcOrd="3" destOrd="0" parTransId="{104913B3-4173-427C-A451-B2A41DA72030}" sibTransId="{A918E1C7-9393-4934-8838-7AA12F3B2711}"/>
    <dgm:cxn modelId="{E317AA74-C9B4-4B58-93E4-DB90CED105AB}" type="presOf" srcId="{673F55F1-C5E8-4843-B5E5-244592636D88}" destId="{D8455447-B43A-437F-95E0-027ED73818D4}" srcOrd="0" destOrd="0" presId="urn:microsoft.com/office/officeart/2005/8/layout/vList2"/>
    <dgm:cxn modelId="{35E9E786-CBE8-49DD-B4A6-8247B6873296}" type="presOf" srcId="{0F8A6889-15DE-4337-8C28-2768C233BF76}" destId="{AE08D209-54B4-449A-B1B8-934255C72220}" srcOrd="0" destOrd="0" presId="urn:microsoft.com/office/officeart/2005/8/layout/vList2"/>
    <dgm:cxn modelId="{48F8D79E-ED8E-43E7-8951-947060043CE5}" srcId="{A5845B06-8610-4252-86DB-AA256AED67AB}" destId="{C0A4A134-9E79-46E2-8166-1543C1B26EEB}" srcOrd="2" destOrd="0" parTransId="{804403CC-1195-4221-A64D-7695642FA8C2}" sibTransId="{622A3895-7E3E-4B1A-BEFF-0928C46D4136}"/>
    <dgm:cxn modelId="{F3C7BA9F-A728-4668-A55F-3442460014CA}" type="presOf" srcId="{F9003572-2847-4E51-B8CE-3E5026C629A2}" destId="{85C6D2FC-4988-4C0F-9554-9DD567D21A58}" srcOrd="0" destOrd="0" presId="urn:microsoft.com/office/officeart/2005/8/layout/vList2"/>
    <dgm:cxn modelId="{1EEB04E7-7847-42F7-BC29-5F9A69A1E92B}" type="presOf" srcId="{A5845B06-8610-4252-86DB-AA256AED67AB}" destId="{03F758CB-4023-4297-87FD-476E99EAB2C0}" srcOrd="0" destOrd="0" presId="urn:microsoft.com/office/officeart/2005/8/layout/vList2"/>
    <dgm:cxn modelId="{4B9B59F6-B57F-46C7-B7F8-FE553DA58B4A}" srcId="{A5845B06-8610-4252-86DB-AA256AED67AB}" destId="{0F8A6889-15DE-4337-8C28-2768C233BF76}" srcOrd="0" destOrd="0" parTransId="{5FC333A6-6D0F-4B25-87B3-C93948F8CA80}" sibTransId="{DF3D9154-6A78-43D8-A364-46A3A12836E5}"/>
    <dgm:cxn modelId="{30384A54-FDCC-4162-B862-49A0F87B75D0}" type="presParOf" srcId="{03F758CB-4023-4297-87FD-476E99EAB2C0}" destId="{AE08D209-54B4-449A-B1B8-934255C72220}" srcOrd="0" destOrd="0" presId="urn:microsoft.com/office/officeart/2005/8/layout/vList2"/>
    <dgm:cxn modelId="{914E1315-5828-42BB-876A-C73DADDBD0E3}" type="presParOf" srcId="{03F758CB-4023-4297-87FD-476E99EAB2C0}" destId="{A9019145-CC6B-4920-BA64-9C180D8B587E}" srcOrd="1" destOrd="0" presId="urn:microsoft.com/office/officeart/2005/8/layout/vList2"/>
    <dgm:cxn modelId="{63F522BA-BE0E-4C87-88E1-0FB9A5850AF9}" type="presParOf" srcId="{03F758CB-4023-4297-87FD-476E99EAB2C0}" destId="{85C6D2FC-4988-4C0F-9554-9DD567D21A58}" srcOrd="2" destOrd="0" presId="urn:microsoft.com/office/officeart/2005/8/layout/vList2"/>
    <dgm:cxn modelId="{CCB5AF0B-C919-4CA8-A5FE-5BC8208B2E91}" type="presParOf" srcId="{03F758CB-4023-4297-87FD-476E99EAB2C0}" destId="{6E83636E-E242-4A3D-A7B2-0748DC3AF924}" srcOrd="3" destOrd="0" presId="urn:microsoft.com/office/officeart/2005/8/layout/vList2"/>
    <dgm:cxn modelId="{49DE088E-453A-40F3-BA18-F56C629F17A9}" type="presParOf" srcId="{03F758CB-4023-4297-87FD-476E99EAB2C0}" destId="{774EBA46-9514-4284-A53C-C7C3E634FEA8}" srcOrd="4" destOrd="0" presId="urn:microsoft.com/office/officeart/2005/8/layout/vList2"/>
    <dgm:cxn modelId="{4A9D8237-3613-4BB2-9BFA-BEF8CD48D269}" type="presParOf" srcId="{03F758CB-4023-4297-87FD-476E99EAB2C0}" destId="{41836D0C-88DF-48AD-A39F-EFFEC1D6F80A}" srcOrd="5" destOrd="0" presId="urn:microsoft.com/office/officeart/2005/8/layout/vList2"/>
    <dgm:cxn modelId="{CFF71195-2E7D-4BBD-8384-D3A0B126BD55}" type="presParOf" srcId="{03F758CB-4023-4297-87FD-476E99EAB2C0}" destId="{D8455447-B43A-437F-95E0-027ED73818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49380E-5088-497F-9607-4F61B9CA4AB0}"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26CC348C-8ACE-45EA-8F71-719EE1D1FF54}">
      <dgm:prSet/>
      <dgm:spPr/>
      <dgm:t>
        <a:bodyPr/>
        <a:lstStyle/>
        <a:p>
          <a:r>
            <a:rPr lang="en-US" b="1" dirty="0"/>
            <a:t>Surveys</a:t>
          </a:r>
          <a:r>
            <a:rPr lang="en-US" b="0" dirty="0"/>
            <a:t>:</a:t>
          </a:r>
          <a:r>
            <a:rPr lang="en-US" dirty="0"/>
            <a:t> You might already have an idea of what you might find in relation to your research question and need to do a check of your assumptions. This is essential for creating questions and response categories.</a:t>
          </a:r>
        </a:p>
      </dgm:t>
    </dgm:pt>
    <dgm:pt modelId="{AAF11680-44BA-4222-958D-4A51257A8F9F}" type="parTrans" cxnId="{4BF526C3-E5F4-43E4-A71C-9174A7BD4417}">
      <dgm:prSet/>
      <dgm:spPr/>
      <dgm:t>
        <a:bodyPr/>
        <a:lstStyle/>
        <a:p>
          <a:endParaRPr lang="en-US"/>
        </a:p>
      </dgm:t>
    </dgm:pt>
    <dgm:pt modelId="{3EB1A1E0-6C8E-4AE8-963B-0506111A333A}" type="sibTrans" cxnId="{4BF526C3-E5F4-43E4-A71C-9174A7BD4417}">
      <dgm:prSet/>
      <dgm:spPr/>
      <dgm:t>
        <a:bodyPr/>
        <a:lstStyle/>
        <a:p>
          <a:endParaRPr lang="en-US"/>
        </a:p>
      </dgm:t>
    </dgm:pt>
    <dgm:pt modelId="{644B6350-9878-4079-A951-C25B81EE9F89}">
      <dgm:prSet/>
      <dgm:spPr/>
      <dgm:t>
        <a:bodyPr/>
        <a:lstStyle/>
        <a:p>
          <a:r>
            <a:rPr lang="en-US" b="1" dirty="0"/>
            <a:t>Interviews</a:t>
          </a:r>
          <a:r>
            <a:rPr lang="en-US" b="0" dirty="0"/>
            <a:t>:</a:t>
          </a:r>
          <a:r>
            <a:rPr lang="en-US" dirty="0"/>
            <a:t> When information is lacking about the topic of interest, or a greater depth of understanding is necessary and one-on-one conversations are more conducive to data collection. </a:t>
          </a:r>
        </a:p>
      </dgm:t>
    </dgm:pt>
    <dgm:pt modelId="{2594D510-4830-4F10-9CF0-FC4C61EE32BD}" type="parTrans" cxnId="{6E2A4714-0A41-4756-AFF2-C6E4E2CD2DE7}">
      <dgm:prSet/>
      <dgm:spPr/>
      <dgm:t>
        <a:bodyPr/>
        <a:lstStyle/>
        <a:p>
          <a:endParaRPr lang="en-US"/>
        </a:p>
      </dgm:t>
    </dgm:pt>
    <dgm:pt modelId="{5E22CBE6-F24C-4DAE-8360-9BC0D63E4BDE}" type="sibTrans" cxnId="{6E2A4714-0A41-4756-AFF2-C6E4E2CD2DE7}">
      <dgm:prSet/>
      <dgm:spPr/>
      <dgm:t>
        <a:bodyPr/>
        <a:lstStyle/>
        <a:p>
          <a:endParaRPr lang="en-US"/>
        </a:p>
      </dgm:t>
    </dgm:pt>
    <dgm:pt modelId="{7E4E23AA-11A8-4CDC-9BB5-8E6C94F4B5F5}">
      <dgm:prSet/>
      <dgm:spPr/>
      <dgm:t>
        <a:bodyPr/>
        <a:lstStyle/>
        <a:p>
          <a:r>
            <a:rPr lang="en-US" b="1" dirty="0"/>
            <a:t>Focus groups</a:t>
          </a:r>
          <a:r>
            <a:rPr lang="en-US" b="0" dirty="0"/>
            <a:t>:</a:t>
          </a:r>
          <a:r>
            <a:rPr lang="en-US" dirty="0"/>
            <a:t> When information is lacking about the topic of interest, or a greater depth of understanding is necessary and when bringing participants together might yield enhanced understanding of the issues because of shared conversation. </a:t>
          </a:r>
        </a:p>
      </dgm:t>
    </dgm:pt>
    <dgm:pt modelId="{BA271A76-97A6-4908-9FD8-9320713805B4}" type="parTrans" cxnId="{3ACD23F3-05A6-4838-8EBD-A9A8DF352DBF}">
      <dgm:prSet/>
      <dgm:spPr/>
      <dgm:t>
        <a:bodyPr/>
        <a:lstStyle/>
        <a:p>
          <a:endParaRPr lang="en-US"/>
        </a:p>
      </dgm:t>
    </dgm:pt>
    <dgm:pt modelId="{9FC7D481-9C58-4395-A469-0223AFF44A67}" type="sibTrans" cxnId="{3ACD23F3-05A6-4838-8EBD-A9A8DF352DBF}">
      <dgm:prSet/>
      <dgm:spPr/>
      <dgm:t>
        <a:bodyPr/>
        <a:lstStyle/>
        <a:p>
          <a:endParaRPr lang="en-US"/>
        </a:p>
      </dgm:t>
    </dgm:pt>
    <dgm:pt modelId="{0EE05637-EAF8-4517-9AED-252B88FE4A1B}" type="pres">
      <dgm:prSet presAssocID="{D649380E-5088-497F-9607-4F61B9CA4AB0}" presName="root" presStyleCnt="0">
        <dgm:presLayoutVars>
          <dgm:dir/>
          <dgm:resizeHandles val="exact"/>
        </dgm:presLayoutVars>
      </dgm:prSet>
      <dgm:spPr/>
    </dgm:pt>
    <dgm:pt modelId="{95525740-1DD0-455A-A19C-5E913AF70D4E}" type="pres">
      <dgm:prSet presAssocID="{26CC348C-8ACE-45EA-8F71-719EE1D1FF54}" presName="compNode" presStyleCnt="0"/>
      <dgm:spPr/>
    </dgm:pt>
    <dgm:pt modelId="{19965880-2299-44B7-BEF5-42554CF57D58}" type="pres">
      <dgm:prSet presAssocID="{26CC348C-8ACE-45EA-8F71-719EE1D1FF54}" presName="bgRect" presStyleLbl="bgShp" presStyleIdx="0" presStyleCnt="3"/>
      <dgm:spPr/>
    </dgm:pt>
    <dgm:pt modelId="{B14EA4C7-C99E-40D3-8ED1-679E616E0E3C}" type="pres">
      <dgm:prSet presAssocID="{26CC348C-8ACE-45EA-8F71-719EE1D1FF54}"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Checked outline"/>
        </a:ext>
      </dgm:extLst>
    </dgm:pt>
    <dgm:pt modelId="{4133E525-2A2E-49AB-9554-1217551DB76D}" type="pres">
      <dgm:prSet presAssocID="{26CC348C-8ACE-45EA-8F71-719EE1D1FF54}" presName="spaceRect" presStyleCnt="0"/>
      <dgm:spPr/>
    </dgm:pt>
    <dgm:pt modelId="{3EFEE04E-90A2-442A-924F-5BF78543BA35}" type="pres">
      <dgm:prSet presAssocID="{26CC348C-8ACE-45EA-8F71-719EE1D1FF54}" presName="parTx" presStyleLbl="revTx" presStyleIdx="0" presStyleCnt="3">
        <dgm:presLayoutVars>
          <dgm:chMax val="0"/>
          <dgm:chPref val="0"/>
        </dgm:presLayoutVars>
      </dgm:prSet>
      <dgm:spPr/>
    </dgm:pt>
    <dgm:pt modelId="{4755DD2B-7661-4F81-BAA5-CE14096A1CBF}" type="pres">
      <dgm:prSet presAssocID="{3EB1A1E0-6C8E-4AE8-963B-0506111A333A}" presName="sibTrans" presStyleCnt="0"/>
      <dgm:spPr/>
    </dgm:pt>
    <dgm:pt modelId="{F8B440F0-86E3-46C6-ADD2-B9E3B8F25FFD}" type="pres">
      <dgm:prSet presAssocID="{644B6350-9878-4079-A951-C25B81EE9F89}" presName="compNode" presStyleCnt="0"/>
      <dgm:spPr/>
    </dgm:pt>
    <dgm:pt modelId="{3BDD0CE0-F208-40CC-8CE1-B3F60C288889}" type="pres">
      <dgm:prSet presAssocID="{644B6350-9878-4079-A951-C25B81EE9F89}" presName="bgRect" presStyleLbl="bgShp" presStyleIdx="1" presStyleCnt="3"/>
      <dgm:spPr/>
    </dgm:pt>
    <dgm:pt modelId="{775065B1-7071-4461-86F8-CA809CE36507}" type="pres">
      <dgm:prSet presAssocID="{644B6350-9878-4079-A951-C25B81EE9F89}" presName="iconRect" presStyleLbl="node1" presStyleIdx="1" presStyleCnt="3"/>
      <dgm:spPr>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outline"/>
        </a:ext>
      </dgm:extLst>
    </dgm:pt>
    <dgm:pt modelId="{8BB6C179-7976-46E0-9054-969AB09E56DD}" type="pres">
      <dgm:prSet presAssocID="{644B6350-9878-4079-A951-C25B81EE9F89}" presName="spaceRect" presStyleCnt="0"/>
      <dgm:spPr/>
    </dgm:pt>
    <dgm:pt modelId="{CEFCA109-D62C-4B49-A092-5303D8F9CDE1}" type="pres">
      <dgm:prSet presAssocID="{644B6350-9878-4079-A951-C25B81EE9F89}" presName="parTx" presStyleLbl="revTx" presStyleIdx="1" presStyleCnt="3">
        <dgm:presLayoutVars>
          <dgm:chMax val="0"/>
          <dgm:chPref val="0"/>
        </dgm:presLayoutVars>
      </dgm:prSet>
      <dgm:spPr/>
    </dgm:pt>
    <dgm:pt modelId="{CC3C1180-E864-48F2-8CFB-7B3E5DD3998C}" type="pres">
      <dgm:prSet presAssocID="{5E22CBE6-F24C-4DAE-8360-9BC0D63E4BDE}" presName="sibTrans" presStyleCnt="0"/>
      <dgm:spPr/>
    </dgm:pt>
    <dgm:pt modelId="{EE61ABBC-945B-4ED1-B1EF-BDFFAD539E52}" type="pres">
      <dgm:prSet presAssocID="{7E4E23AA-11A8-4CDC-9BB5-8E6C94F4B5F5}" presName="compNode" presStyleCnt="0"/>
      <dgm:spPr/>
    </dgm:pt>
    <dgm:pt modelId="{64FCA587-074E-41CE-A00D-28B0A8858556}" type="pres">
      <dgm:prSet presAssocID="{7E4E23AA-11A8-4CDC-9BB5-8E6C94F4B5F5}" presName="bgRect" presStyleLbl="bgShp" presStyleIdx="2" presStyleCnt="3"/>
      <dgm:spPr/>
    </dgm:pt>
    <dgm:pt modelId="{687D5F93-A62A-45F8-996F-A5B17FD99830}" type="pres">
      <dgm:prSet presAssocID="{7E4E23AA-11A8-4CDC-9BB5-8E6C94F4B5F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ustomer review outline"/>
        </a:ext>
      </dgm:extLst>
    </dgm:pt>
    <dgm:pt modelId="{23AE1B77-1592-4661-8D8D-FC54F360B148}" type="pres">
      <dgm:prSet presAssocID="{7E4E23AA-11A8-4CDC-9BB5-8E6C94F4B5F5}" presName="spaceRect" presStyleCnt="0"/>
      <dgm:spPr/>
    </dgm:pt>
    <dgm:pt modelId="{60FBA8C1-3590-41D8-B607-604A870606A6}" type="pres">
      <dgm:prSet presAssocID="{7E4E23AA-11A8-4CDC-9BB5-8E6C94F4B5F5}" presName="parTx" presStyleLbl="revTx" presStyleIdx="2" presStyleCnt="3">
        <dgm:presLayoutVars>
          <dgm:chMax val="0"/>
          <dgm:chPref val="0"/>
        </dgm:presLayoutVars>
      </dgm:prSet>
      <dgm:spPr/>
    </dgm:pt>
  </dgm:ptLst>
  <dgm:cxnLst>
    <dgm:cxn modelId="{6E2A4714-0A41-4756-AFF2-C6E4E2CD2DE7}" srcId="{D649380E-5088-497F-9607-4F61B9CA4AB0}" destId="{644B6350-9878-4079-A951-C25B81EE9F89}" srcOrd="1" destOrd="0" parTransId="{2594D510-4830-4F10-9CF0-FC4C61EE32BD}" sibTransId="{5E22CBE6-F24C-4DAE-8360-9BC0D63E4BDE}"/>
    <dgm:cxn modelId="{4F08671B-79A5-481C-BC22-E43B489C1E4A}" type="presOf" srcId="{26CC348C-8ACE-45EA-8F71-719EE1D1FF54}" destId="{3EFEE04E-90A2-442A-924F-5BF78543BA35}" srcOrd="0" destOrd="0" presId="urn:microsoft.com/office/officeart/2018/2/layout/IconVerticalSolidList"/>
    <dgm:cxn modelId="{F5C48122-7089-4712-AD6B-7740EFF4B307}" type="presOf" srcId="{644B6350-9878-4079-A951-C25B81EE9F89}" destId="{CEFCA109-D62C-4B49-A092-5303D8F9CDE1}" srcOrd="0" destOrd="0" presId="urn:microsoft.com/office/officeart/2018/2/layout/IconVerticalSolidList"/>
    <dgm:cxn modelId="{3F32355D-6621-4B1B-914E-E8F1E2785A1D}" type="presOf" srcId="{7E4E23AA-11A8-4CDC-9BB5-8E6C94F4B5F5}" destId="{60FBA8C1-3590-41D8-B607-604A870606A6}" srcOrd="0" destOrd="0" presId="urn:microsoft.com/office/officeart/2018/2/layout/IconVerticalSolidList"/>
    <dgm:cxn modelId="{C135CFBD-EC29-4364-B78A-37BB2AAB7387}" type="presOf" srcId="{D649380E-5088-497F-9607-4F61B9CA4AB0}" destId="{0EE05637-EAF8-4517-9AED-252B88FE4A1B}" srcOrd="0" destOrd="0" presId="urn:microsoft.com/office/officeart/2018/2/layout/IconVerticalSolidList"/>
    <dgm:cxn modelId="{4BF526C3-E5F4-43E4-A71C-9174A7BD4417}" srcId="{D649380E-5088-497F-9607-4F61B9CA4AB0}" destId="{26CC348C-8ACE-45EA-8F71-719EE1D1FF54}" srcOrd="0" destOrd="0" parTransId="{AAF11680-44BA-4222-958D-4A51257A8F9F}" sibTransId="{3EB1A1E0-6C8E-4AE8-963B-0506111A333A}"/>
    <dgm:cxn modelId="{3ACD23F3-05A6-4838-8EBD-A9A8DF352DBF}" srcId="{D649380E-5088-497F-9607-4F61B9CA4AB0}" destId="{7E4E23AA-11A8-4CDC-9BB5-8E6C94F4B5F5}" srcOrd="2" destOrd="0" parTransId="{BA271A76-97A6-4908-9FD8-9320713805B4}" sibTransId="{9FC7D481-9C58-4395-A469-0223AFF44A67}"/>
    <dgm:cxn modelId="{A8A91C53-B5E0-4673-89BA-C655F200BDDB}" type="presParOf" srcId="{0EE05637-EAF8-4517-9AED-252B88FE4A1B}" destId="{95525740-1DD0-455A-A19C-5E913AF70D4E}" srcOrd="0" destOrd="0" presId="urn:microsoft.com/office/officeart/2018/2/layout/IconVerticalSolidList"/>
    <dgm:cxn modelId="{7D36B94D-28C8-4C8C-B2D9-9309FCA8076A}" type="presParOf" srcId="{95525740-1DD0-455A-A19C-5E913AF70D4E}" destId="{19965880-2299-44B7-BEF5-42554CF57D58}" srcOrd="0" destOrd="0" presId="urn:microsoft.com/office/officeart/2018/2/layout/IconVerticalSolidList"/>
    <dgm:cxn modelId="{0BAD9763-9E2F-4BCE-A964-F73AA689CD30}" type="presParOf" srcId="{95525740-1DD0-455A-A19C-5E913AF70D4E}" destId="{B14EA4C7-C99E-40D3-8ED1-679E616E0E3C}" srcOrd="1" destOrd="0" presId="urn:microsoft.com/office/officeart/2018/2/layout/IconVerticalSolidList"/>
    <dgm:cxn modelId="{1B578D2C-07FF-4C06-B281-67441995802F}" type="presParOf" srcId="{95525740-1DD0-455A-A19C-5E913AF70D4E}" destId="{4133E525-2A2E-49AB-9554-1217551DB76D}" srcOrd="2" destOrd="0" presId="urn:microsoft.com/office/officeart/2018/2/layout/IconVerticalSolidList"/>
    <dgm:cxn modelId="{DD23A34A-9948-46CC-BC7B-982905E16655}" type="presParOf" srcId="{95525740-1DD0-455A-A19C-5E913AF70D4E}" destId="{3EFEE04E-90A2-442A-924F-5BF78543BA35}" srcOrd="3" destOrd="0" presId="urn:microsoft.com/office/officeart/2018/2/layout/IconVerticalSolidList"/>
    <dgm:cxn modelId="{89DD5D82-2EC1-47CB-A4EC-CA033D6E4501}" type="presParOf" srcId="{0EE05637-EAF8-4517-9AED-252B88FE4A1B}" destId="{4755DD2B-7661-4F81-BAA5-CE14096A1CBF}" srcOrd="1" destOrd="0" presId="urn:microsoft.com/office/officeart/2018/2/layout/IconVerticalSolidList"/>
    <dgm:cxn modelId="{CB7EBD47-623E-4C89-9D4A-18D7D54552A9}" type="presParOf" srcId="{0EE05637-EAF8-4517-9AED-252B88FE4A1B}" destId="{F8B440F0-86E3-46C6-ADD2-B9E3B8F25FFD}" srcOrd="2" destOrd="0" presId="urn:microsoft.com/office/officeart/2018/2/layout/IconVerticalSolidList"/>
    <dgm:cxn modelId="{A34FB7FA-C84C-451A-A730-166983D62D05}" type="presParOf" srcId="{F8B440F0-86E3-46C6-ADD2-B9E3B8F25FFD}" destId="{3BDD0CE0-F208-40CC-8CE1-B3F60C288889}" srcOrd="0" destOrd="0" presId="urn:microsoft.com/office/officeart/2018/2/layout/IconVerticalSolidList"/>
    <dgm:cxn modelId="{54EF6996-5FEA-4A83-AAA0-0AEC809DDCC3}" type="presParOf" srcId="{F8B440F0-86E3-46C6-ADD2-B9E3B8F25FFD}" destId="{775065B1-7071-4461-86F8-CA809CE36507}" srcOrd="1" destOrd="0" presId="urn:microsoft.com/office/officeart/2018/2/layout/IconVerticalSolidList"/>
    <dgm:cxn modelId="{D9CF4F47-0EAD-453B-B446-AD8964190DB0}" type="presParOf" srcId="{F8B440F0-86E3-46C6-ADD2-B9E3B8F25FFD}" destId="{8BB6C179-7976-46E0-9054-969AB09E56DD}" srcOrd="2" destOrd="0" presId="urn:microsoft.com/office/officeart/2018/2/layout/IconVerticalSolidList"/>
    <dgm:cxn modelId="{FE713829-5472-45D9-B81B-D1DEF5A8DAA0}" type="presParOf" srcId="{F8B440F0-86E3-46C6-ADD2-B9E3B8F25FFD}" destId="{CEFCA109-D62C-4B49-A092-5303D8F9CDE1}" srcOrd="3" destOrd="0" presId="urn:microsoft.com/office/officeart/2018/2/layout/IconVerticalSolidList"/>
    <dgm:cxn modelId="{49BE64A9-AC7E-42EF-93B7-27641F2EDE56}" type="presParOf" srcId="{0EE05637-EAF8-4517-9AED-252B88FE4A1B}" destId="{CC3C1180-E864-48F2-8CFB-7B3E5DD3998C}" srcOrd="3" destOrd="0" presId="urn:microsoft.com/office/officeart/2018/2/layout/IconVerticalSolidList"/>
    <dgm:cxn modelId="{C888284A-48CA-4ABD-987B-B32A462389B2}" type="presParOf" srcId="{0EE05637-EAF8-4517-9AED-252B88FE4A1B}" destId="{EE61ABBC-945B-4ED1-B1EF-BDFFAD539E52}" srcOrd="4" destOrd="0" presId="urn:microsoft.com/office/officeart/2018/2/layout/IconVerticalSolidList"/>
    <dgm:cxn modelId="{46B8993F-7AE7-49A1-96B5-E7B7C3814848}" type="presParOf" srcId="{EE61ABBC-945B-4ED1-B1EF-BDFFAD539E52}" destId="{64FCA587-074E-41CE-A00D-28B0A8858556}" srcOrd="0" destOrd="0" presId="urn:microsoft.com/office/officeart/2018/2/layout/IconVerticalSolidList"/>
    <dgm:cxn modelId="{4D225A43-7825-4ED2-B8F2-C4034E649D90}" type="presParOf" srcId="{EE61ABBC-945B-4ED1-B1EF-BDFFAD539E52}" destId="{687D5F93-A62A-45F8-996F-A5B17FD99830}" srcOrd="1" destOrd="0" presId="urn:microsoft.com/office/officeart/2018/2/layout/IconVerticalSolidList"/>
    <dgm:cxn modelId="{46741282-DA02-4A0B-928D-7B2D489A1A58}" type="presParOf" srcId="{EE61ABBC-945B-4ED1-B1EF-BDFFAD539E52}" destId="{23AE1B77-1592-4661-8D8D-FC54F360B148}" srcOrd="2" destOrd="0" presId="urn:microsoft.com/office/officeart/2018/2/layout/IconVerticalSolidList"/>
    <dgm:cxn modelId="{E140EA71-4613-4FC9-BD0D-0430CC61F00E}" type="presParOf" srcId="{EE61ABBC-945B-4ED1-B1EF-BDFFAD539E52}" destId="{60FBA8C1-3590-41D8-B607-604A870606A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41097-B230-44D0-AF92-BA174F92102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C7E10F9-B02A-4012-83EB-F272F6CAD094}">
      <dgm:prSet custT="1"/>
      <dgm:spPr/>
      <dgm:t>
        <a:bodyPr tIns="0"/>
        <a:lstStyle/>
        <a:p>
          <a:pPr rtl="0">
            <a:lnSpc>
              <a:spcPct val="90000"/>
            </a:lnSpc>
          </a:pPr>
          <a:r>
            <a:rPr lang="en-US" sz="1500" dirty="0"/>
            <a:t>Building a shared understanding about the importance of engaging the full community in supporting </a:t>
          </a:r>
          <a:r>
            <a:rPr lang="en-US" sz="1500" dirty="0">
              <a:latin typeface="+mn-lt"/>
            </a:rPr>
            <a:t>adolescents. </a:t>
          </a:r>
        </a:p>
      </dgm:t>
    </dgm:pt>
    <dgm:pt modelId="{15F9649B-9A2A-4728-8579-B2382FBAA957}" type="parTrans" cxnId="{78778D0D-4763-41D5-92D7-44BA3633C2CA}">
      <dgm:prSet/>
      <dgm:spPr/>
      <dgm:t>
        <a:bodyPr/>
        <a:lstStyle/>
        <a:p>
          <a:endParaRPr lang="en-US"/>
        </a:p>
      </dgm:t>
    </dgm:pt>
    <dgm:pt modelId="{21837E5E-3CC6-4F06-A1CA-7FEBA6A9F1AC}" type="sibTrans" cxnId="{78778D0D-4763-41D5-92D7-44BA3633C2CA}">
      <dgm:prSet phldrT="1" phldr="0"/>
      <dgm:spPr/>
      <dgm:t>
        <a:bodyPr/>
        <a:lstStyle/>
        <a:p>
          <a:r>
            <a:rPr lang="en-US"/>
            <a:t>1</a:t>
          </a:r>
          <a:endParaRPr lang="en-US" dirty="0"/>
        </a:p>
      </dgm:t>
    </dgm:pt>
    <dgm:pt modelId="{BDB3D7B3-FABA-4DF7-B1CF-9BE09A2D99A9}">
      <dgm:prSet custT="1"/>
      <dgm:spPr/>
      <dgm:t>
        <a:bodyPr tIns="0"/>
        <a:lstStyle/>
        <a:p>
          <a:pPr rtl="0"/>
          <a:r>
            <a:rPr lang="en-US" sz="1500" dirty="0">
              <a:latin typeface="+mn-lt"/>
            </a:rPr>
            <a:t>Identifying what we know and what we do not know about assets, needs, and supports available to adolescents in the district and community.</a:t>
          </a:r>
        </a:p>
      </dgm:t>
    </dgm:pt>
    <dgm:pt modelId="{D28CF801-03AB-42D5-ABFF-AF83F73A2BB5}" type="parTrans" cxnId="{DB9A3A7A-2041-455F-B288-64AC13B27817}">
      <dgm:prSet/>
      <dgm:spPr/>
      <dgm:t>
        <a:bodyPr/>
        <a:lstStyle/>
        <a:p>
          <a:endParaRPr lang="en-US"/>
        </a:p>
      </dgm:t>
    </dgm:pt>
    <dgm:pt modelId="{76DC411D-51F3-41B4-8C7A-C2726E3A2798}" type="sibTrans" cxnId="{DB9A3A7A-2041-455F-B288-64AC13B27817}">
      <dgm:prSet phldrT="2" phldr="0"/>
      <dgm:spPr/>
      <dgm:t>
        <a:bodyPr/>
        <a:lstStyle/>
        <a:p>
          <a:r>
            <a:rPr lang="en-US"/>
            <a:t>2</a:t>
          </a:r>
          <a:endParaRPr lang="en-US" dirty="0"/>
        </a:p>
      </dgm:t>
    </dgm:pt>
    <dgm:pt modelId="{1A3012EF-3718-4E69-990A-2B5F01138C7A}">
      <dgm:prSet custT="1"/>
      <dgm:spPr/>
      <dgm:t>
        <a:bodyPr tIns="0"/>
        <a:lstStyle/>
        <a:p>
          <a:r>
            <a:rPr lang="en-US" sz="1500" dirty="0"/>
            <a:t>Collecting data to check assumptions and filling in gaps in knowledge about assets, needs, and supports. </a:t>
          </a:r>
        </a:p>
      </dgm:t>
    </dgm:pt>
    <dgm:pt modelId="{426BCBB0-3B4E-4833-A288-D052B883AE9D}" type="parTrans" cxnId="{C032E02C-5B36-4B83-A73B-8F1D53B5E540}">
      <dgm:prSet/>
      <dgm:spPr/>
      <dgm:t>
        <a:bodyPr/>
        <a:lstStyle/>
        <a:p>
          <a:endParaRPr lang="en-US"/>
        </a:p>
      </dgm:t>
    </dgm:pt>
    <dgm:pt modelId="{49AC621B-4C55-4406-BEB8-21EEFBD875F6}" type="sibTrans" cxnId="{C032E02C-5B36-4B83-A73B-8F1D53B5E540}">
      <dgm:prSet phldrT="3" phldr="0"/>
      <dgm:spPr/>
      <dgm:t>
        <a:bodyPr/>
        <a:lstStyle/>
        <a:p>
          <a:r>
            <a:rPr lang="en-US"/>
            <a:t>3</a:t>
          </a:r>
          <a:endParaRPr lang="en-US" dirty="0"/>
        </a:p>
      </dgm:t>
    </dgm:pt>
    <dgm:pt modelId="{E0E2CC57-C371-4BD2-9EE2-F018FA8A0916}">
      <dgm:prSet custT="1"/>
      <dgm:spPr/>
      <dgm:t>
        <a:bodyPr tIns="0"/>
        <a:lstStyle/>
        <a:p>
          <a:r>
            <a:rPr lang="en-US" sz="1500" dirty="0"/>
            <a:t>Setting clear next steps for the information-gathering process.</a:t>
          </a:r>
        </a:p>
      </dgm:t>
    </dgm:pt>
    <dgm:pt modelId="{1F527F76-C11F-44C2-A1C3-B10953740ACC}" type="parTrans" cxnId="{1F4ED132-C8BE-4A3D-AED6-8EACFF1A3FCD}">
      <dgm:prSet/>
      <dgm:spPr/>
      <dgm:t>
        <a:bodyPr/>
        <a:lstStyle/>
        <a:p>
          <a:endParaRPr lang="en-US"/>
        </a:p>
      </dgm:t>
    </dgm:pt>
    <dgm:pt modelId="{72134CC4-9320-4F46-9520-98612F93A27D}" type="sibTrans" cxnId="{1F4ED132-C8BE-4A3D-AED6-8EACFF1A3FCD}">
      <dgm:prSet phldrT="4" phldr="0"/>
      <dgm:spPr/>
      <dgm:t>
        <a:bodyPr/>
        <a:lstStyle/>
        <a:p>
          <a:r>
            <a:rPr lang="en-US"/>
            <a:t>4</a:t>
          </a:r>
          <a:endParaRPr lang="en-US" dirty="0"/>
        </a:p>
      </dgm:t>
    </dgm:pt>
    <dgm:pt modelId="{6D518766-10B8-40F6-B01C-47DC06AC0735}">
      <dgm:prSet custT="1"/>
      <dgm:spPr/>
      <dgm:t>
        <a:bodyPr tIns="0" bIns="0"/>
        <a:lstStyle/>
        <a:p>
          <a:pPr rtl="0">
            <a:lnSpc>
              <a:spcPct val="88000"/>
            </a:lnSpc>
          </a:pPr>
          <a:r>
            <a:rPr lang="en-US" sz="1500" dirty="0">
              <a:latin typeface="+mn-lt"/>
            </a:rPr>
            <a:t>Understanding findings from data and creating an action plan for elevating the science of learning aligned practices to high school programs for adolescents in school and those not connected to formal schooling.</a:t>
          </a:r>
        </a:p>
      </dgm:t>
    </dgm:pt>
    <dgm:pt modelId="{481A1496-3DBE-4803-B30D-B6D68119FE4E}" type="parTrans" cxnId="{C2577707-6B63-4D1D-96FF-572AB11EAC27}">
      <dgm:prSet/>
      <dgm:spPr/>
      <dgm:t>
        <a:bodyPr/>
        <a:lstStyle/>
        <a:p>
          <a:endParaRPr lang="en-US"/>
        </a:p>
      </dgm:t>
    </dgm:pt>
    <dgm:pt modelId="{EFE6E7E4-D13A-44C1-951B-5B4AA7C69A9C}" type="sibTrans" cxnId="{C2577707-6B63-4D1D-96FF-572AB11EAC27}">
      <dgm:prSet phldrT="5" phldr="0"/>
      <dgm:spPr/>
      <dgm:t>
        <a:bodyPr/>
        <a:lstStyle/>
        <a:p>
          <a:r>
            <a:rPr lang="en-US"/>
            <a:t>5</a:t>
          </a:r>
          <a:endParaRPr lang="en-US" dirty="0"/>
        </a:p>
      </dgm:t>
    </dgm:pt>
    <dgm:pt modelId="{D665F44F-98B1-4F60-A579-2E93FA5B50C1}" type="pres">
      <dgm:prSet presAssocID="{75041097-B230-44D0-AF92-BA174F921021}" presName="Name0" presStyleCnt="0">
        <dgm:presLayoutVars>
          <dgm:animLvl val="lvl"/>
          <dgm:resizeHandles val="exact"/>
        </dgm:presLayoutVars>
      </dgm:prSet>
      <dgm:spPr/>
    </dgm:pt>
    <dgm:pt modelId="{7B9FE1F1-4EEF-49B4-8A27-126FB1B43950}" type="pres">
      <dgm:prSet presAssocID="{CC7E10F9-B02A-4012-83EB-F272F6CAD094}" presName="compositeNode" presStyleCnt="0">
        <dgm:presLayoutVars>
          <dgm:bulletEnabled val="1"/>
        </dgm:presLayoutVars>
      </dgm:prSet>
      <dgm:spPr/>
    </dgm:pt>
    <dgm:pt modelId="{14EDC8BB-8DA1-4572-B29C-9182DC1B6A4F}" type="pres">
      <dgm:prSet presAssocID="{CC7E10F9-B02A-4012-83EB-F272F6CAD094}" presName="bgRect" presStyleLbl="bgAccFollowNode1" presStyleIdx="0" presStyleCnt="5" custScaleY="157748" custLinFactX="-100000" custLinFactNeighborX="-121891" custLinFactNeighborY="30456"/>
      <dgm:spPr/>
    </dgm:pt>
    <dgm:pt modelId="{2A011F72-9EF9-433A-919F-65DF73E744D1}" type="pres">
      <dgm:prSet presAssocID="{21837E5E-3CC6-4F06-A1CA-7FEBA6A9F1AC}" presName="sibTransNodeCircle" presStyleLbl="alignNode1" presStyleIdx="0" presStyleCnt="10" custLinFactNeighborY="-61378">
        <dgm:presLayoutVars>
          <dgm:chMax val="0"/>
          <dgm:bulletEnabled/>
        </dgm:presLayoutVars>
      </dgm:prSet>
      <dgm:spPr/>
    </dgm:pt>
    <dgm:pt modelId="{1093133E-7A21-44C1-BA22-F614420EC918}" type="pres">
      <dgm:prSet presAssocID="{CC7E10F9-B02A-4012-83EB-F272F6CAD094}" presName="bottomLine" presStyleLbl="alignNode1" presStyleIdx="1" presStyleCnt="10" custLinFactY="445300000" custLinFactNeighborY="445325024">
        <dgm:presLayoutVars/>
      </dgm:prSet>
      <dgm:spPr/>
    </dgm:pt>
    <dgm:pt modelId="{86B9E652-6996-4537-B259-7D50DDE7F019}" type="pres">
      <dgm:prSet presAssocID="{CC7E10F9-B02A-4012-83EB-F272F6CAD094}" presName="nodeText" presStyleLbl="bgAccFollowNode1" presStyleIdx="0" presStyleCnt="5">
        <dgm:presLayoutVars>
          <dgm:bulletEnabled val="1"/>
        </dgm:presLayoutVars>
      </dgm:prSet>
      <dgm:spPr/>
    </dgm:pt>
    <dgm:pt modelId="{2E857A61-67D2-4844-B554-509877D19DC9}" type="pres">
      <dgm:prSet presAssocID="{21837E5E-3CC6-4F06-A1CA-7FEBA6A9F1AC}" presName="sibTrans" presStyleCnt="0"/>
      <dgm:spPr/>
    </dgm:pt>
    <dgm:pt modelId="{3B66B88A-6AD4-4DFA-B6E4-8E5FCD86BEFF}" type="pres">
      <dgm:prSet presAssocID="{BDB3D7B3-FABA-4DF7-B1CF-9BE09A2D99A9}" presName="compositeNode" presStyleCnt="0">
        <dgm:presLayoutVars>
          <dgm:bulletEnabled val="1"/>
        </dgm:presLayoutVars>
      </dgm:prSet>
      <dgm:spPr/>
    </dgm:pt>
    <dgm:pt modelId="{7BA8E4BC-6E8C-46A0-85D8-DD46E5D63789}" type="pres">
      <dgm:prSet presAssocID="{BDB3D7B3-FABA-4DF7-B1CF-9BE09A2D99A9}" presName="bgRect" presStyleLbl="bgAccFollowNode1" presStyleIdx="1" presStyleCnt="5" custScaleY="157703"/>
      <dgm:spPr/>
    </dgm:pt>
    <dgm:pt modelId="{75EED1BD-2894-4484-A9F3-0E3C1D5E70F1}" type="pres">
      <dgm:prSet presAssocID="{76DC411D-51F3-41B4-8C7A-C2726E3A2798}" presName="sibTransNodeCircle" presStyleLbl="alignNode1" presStyleIdx="2" presStyleCnt="10" custLinFactNeighborY="-61303">
        <dgm:presLayoutVars>
          <dgm:chMax val="0"/>
          <dgm:bulletEnabled/>
        </dgm:presLayoutVars>
      </dgm:prSet>
      <dgm:spPr/>
    </dgm:pt>
    <dgm:pt modelId="{C484273F-AA39-45F2-B46E-797C3CC7A1F9}" type="pres">
      <dgm:prSet presAssocID="{BDB3D7B3-FABA-4DF7-B1CF-9BE09A2D99A9}" presName="bottomLine" presStyleLbl="alignNode1" presStyleIdx="3" presStyleCnt="10" custLinFactY="445300000" custLinFactNeighborY="445325024">
        <dgm:presLayoutVars/>
      </dgm:prSet>
      <dgm:spPr/>
    </dgm:pt>
    <dgm:pt modelId="{9D8E8FE1-63A3-43C5-89AF-BA9E280BDBAA}" type="pres">
      <dgm:prSet presAssocID="{BDB3D7B3-FABA-4DF7-B1CF-9BE09A2D99A9}" presName="nodeText" presStyleLbl="bgAccFollowNode1" presStyleIdx="1" presStyleCnt="5">
        <dgm:presLayoutVars>
          <dgm:bulletEnabled val="1"/>
        </dgm:presLayoutVars>
      </dgm:prSet>
      <dgm:spPr/>
    </dgm:pt>
    <dgm:pt modelId="{3CFB8555-43C0-4838-A5BF-539C0A07EEF3}" type="pres">
      <dgm:prSet presAssocID="{76DC411D-51F3-41B4-8C7A-C2726E3A2798}" presName="sibTrans" presStyleCnt="0"/>
      <dgm:spPr/>
    </dgm:pt>
    <dgm:pt modelId="{7F5ABDC6-35E2-4EB0-B994-181C89FE8FF5}" type="pres">
      <dgm:prSet presAssocID="{1A3012EF-3718-4E69-990A-2B5F01138C7A}" presName="compositeNode" presStyleCnt="0">
        <dgm:presLayoutVars>
          <dgm:bulletEnabled val="1"/>
        </dgm:presLayoutVars>
      </dgm:prSet>
      <dgm:spPr/>
    </dgm:pt>
    <dgm:pt modelId="{701F8136-A199-4252-B90F-B51AF458DDEE}" type="pres">
      <dgm:prSet presAssocID="{1A3012EF-3718-4E69-990A-2B5F01138C7A}" presName="bgRect" presStyleLbl="bgAccFollowNode1" presStyleIdx="2" presStyleCnt="5" custScaleY="157703"/>
      <dgm:spPr/>
    </dgm:pt>
    <dgm:pt modelId="{2124FB71-0B21-4E87-99C9-84B3F9F80AAC}" type="pres">
      <dgm:prSet presAssocID="{49AC621B-4C55-4406-BEB8-21EEFBD875F6}" presName="sibTransNodeCircle" presStyleLbl="alignNode1" presStyleIdx="4" presStyleCnt="10" custLinFactNeighborY="-61303">
        <dgm:presLayoutVars>
          <dgm:chMax val="0"/>
          <dgm:bulletEnabled/>
        </dgm:presLayoutVars>
      </dgm:prSet>
      <dgm:spPr/>
    </dgm:pt>
    <dgm:pt modelId="{35D33C0C-98BB-46A8-BD7B-2B60B5C537BE}" type="pres">
      <dgm:prSet presAssocID="{1A3012EF-3718-4E69-990A-2B5F01138C7A}" presName="bottomLine" presStyleLbl="alignNode1" presStyleIdx="5" presStyleCnt="10" custLinFactY="448200000" custLinFactNeighborY="448269603">
        <dgm:presLayoutVars/>
      </dgm:prSet>
      <dgm:spPr/>
    </dgm:pt>
    <dgm:pt modelId="{74E42ED6-68D8-40E0-9EF3-6F2512F8F513}" type="pres">
      <dgm:prSet presAssocID="{1A3012EF-3718-4E69-990A-2B5F01138C7A}" presName="nodeText" presStyleLbl="bgAccFollowNode1" presStyleIdx="2" presStyleCnt="5">
        <dgm:presLayoutVars>
          <dgm:bulletEnabled val="1"/>
        </dgm:presLayoutVars>
      </dgm:prSet>
      <dgm:spPr/>
    </dgm:pt>
    <dgm:pt modelId="{FB62EBE1-40B4-4BEB-A2DE-18E31612CAD0}" type="pres">
      <dgm:prSet presAssocID="{49AC621B-4C55-4406-BEB8-21EEFBD875F6}" presName="sibTrans" presStyleCnt="0"/>
      <dgm:spPr/>
    </dgm:pt>
    <dgm:pt modelId="{BB921644-ED69-4AF4-8318-045217A6C960}" type="pres">
      <dgm:prSet presAssocID="{E0E2CC57-C371-4BD2-9EE2-F018FA8A0916}" presName="compositeNode" presStyleCnt="0">
        <dgm:presLayoutVars>
          <dgm:bulletEnabled val="1"/>
        </dgm:presLayoutVars>
      </dgm:prSet>
      <dgm:spPr/>
    </dgm:pt>
    <dgm:pt modelId="{D9E44C58-1E3C-4CCA-BEB2-3F66FDB76B21}" type="pres">
      <dgm:prSet presAssocID="{E0E2CC57-C371-4BD2-9EE2-F018FA8A0916}" presName="bgRect" presStyleLbl="bgAccFollowNode1" presStyleIdx="3" presStyleCnt="5" custScaleY="157748"/>
      <dgm:spPr/>
    </dgm:pt>
    <dgm:pt modelId="{D1CF578C-370C-4383-AF7F-7AE63B747504}" type="pres">
      <dgm:prSet presAssocID="{72134CC4-9320-4F46-9520-98612F93A27D}" presName="sibTransNodeCircle" presStyleLbl="alignNode1" presStyleIdx="6" presStyleCnt="10" custLinFactNeighborY="-61378">
        <dgm:presLayoutVars>
          <dgm:chMax val="0"/>
          <dgm:bulletEnabled/>
        </dgm:presLayoutVars>
      </dgm:prSet>
      <dgm:spPr/>
    </dgm:pt>
    <dgm:pt modelId="{D2101097-CC4D-4F67-A91D-93BB85DE03DA}" type="pres">
      <dgm:prSet presAssocID="{E0E2CC57-C371-4BD2-9EE2-F018FA8A0916}" presName="bottomLine" presStyleLbl="alignNode1" presStyleIdx="7" presStyleCnt="10" custLinFactY="461800000" custLinFactNeighborY="461811136">
        <dgm:presLayoutVars/>
      </dgm:prSet>
      <dgm:spPr/>
    </dgm:pt>
    <dgm:pt modelId="{922FE7AB-38E8-47F9-943D-A1C5D2423E64}" type="pres">
      <dgm:prSet presAssocID="{E0E2CC57-C371-4BD2-9EE2-F018FA8A0916}" presName="nodeText" presStyleLbl="bgAccFollowNode1" presStyleIdx="3" presStyleCnt="5">
        <dgm:presLayoutVars>
          <dgm:bulletEnabled val="1"/>
        </dgm:presLayoutVars>
      </dgm:prSet>
      <dgm:spPr/>
    </dgm:pt>
    <dgm:pt modelId="{E1FA59BE-B7EF-4C12-8EB1-D25911CD82A8}" type="pres">
      <dgm:prSet presAssocID="{72134CC4-9320-4F46-9520-98612F93A27D}" presName="sibTrans" presStyleCnt="0"/>
      <dgm:spPr/>
    </dgm:pt>
    <dgm:pt modelId="{64CE6DE9-BB6F-4155-BDF0-5E251F59CF59}" type="pres">
      <dgm:prSet presAssocID="{6D518766-10B8-40F6-B01C-47DC06AC0735}" presName="compositeNode" presStyleCnt="0">
        <dgm:presLayoutVars>
          <dgm:bulletEnabled val="1"/>
        </dgm:presLayoutVars>
      </dgm:prSet>
      <dgm:spPr/>
    </dgm:pt>
    <dgm:pt modelId="{1D2622B0-9AFB-4F6A-A853-9124F3AA40F3}" type="pres">
      <dgm:prSet presAssocID="{6D518766-10B8-40F6-B01C-47DC06AC0735}" presName="bgRect" presStyleLbl="bgAccFollowNode1" presStyleIdx="4" presStyleCnt="5" custScaleY="157748"/>
      <dgm:spPr/>
    </dgm:pt>
    <dgm:pt modelId="{BD2A8CDB-2BDC-41EF-B1BA-7B41D006888D}" type="pres">
      <dgm:prSet presAssocID="{EFE6E7E4-D13A-44C1-951B-5B4AA7C69A9C}" presName="sibTransNodeCircle" presStyleLbl="alignNode1" presStyleIdx="8" presStyleCnt="10" custLinFactNeighborY="-61378">
        <dgm:presLayoutVars>
          <dgm:chMax val="0"/>
          <dgm:bulletEnabled/>
        </dgm:presLayoutVars>
      </dgm:prSet>
      <dgm:spPr/>
    </dgm:pt>
    <dgm:pt modelId="{C5B0B4EC-8D97-4676-AC13-9C53E9CED814}" type="pres">
      <dgm:prSet presAssocID="{6D518766-10B8-40F6-B01C-47DC06AC0735}" presName="bottomLine" presStyleLbl="alignNode1" presStyleIdx="9" presStyleCnt="10" custLinFactY="456444462" custLinFactNeighborY="456500000">
        <dgm:presLayoutVars/>
      </dgm:prSet>
      <dgm:spPr/>
    </dgm:pt>
    <dgm:pt modelId="{9F8217D6-F18E-475B-976B-4F581F98B965}" type="pres">
      <dgm:prSet presAssocID="{6D518766-10B8-40F6-B01C-47DC06AC0735}" presName="nodeText" presStyleLbl="bgAccFollowNode1" presStyleIdx="4" presStyleCnt="5">
        <dgm:presLayoutVars>
          <dgm:bulletEnabled val="1"/>
        </dgm:presLayoutVars>
      </dgm:prSet>
      <dgm:spPr/>
    </dgm:pt>
  </dgm:ptLst>
  <dgm:cxnLst>
    <dgm:cxn modelId="{C2577707-6B63-4D1D-96FF-572AB11EAC27}" srcId="{75041097-B230-44D0-AF92-BA174F921021}" destId="{6D518766-10B8-40F6-B01C-47DC06AC0735}" srcOrd="4" destOrd="0" parTransId="{481A1496-3DBE-4803-B30D-B6D68119FE4E}" sibTransId="{EFE6E7E4-D13A-44C1-951B-5B4AA7C69A9C}"/>
    <dgm:cxn modelId="{78778D0D-4763-41D5-92D7-44BA3633C2CA}" srcId="{75041097-B230-44D0-AF92-BA174F921021}" destId="{CC7E10F9-B02A-4012-83EB-F272F6CAD094}" srcOrd="0" destOrd="0" parTransId="{15F9649B-9A2A-4728-8579-B2382FBAA957}" sibTransId="{21837E5E-3CC6-4F06-A1CA-7FEBA6A9F1AC}"/>
    <dgm:cxn modelId="{26154F13-2F06-4FFA-B9D3-8CD2DA73C582}" type="presOf" srcId="{1A3012EF-3718-4E69-990A-2B5F01138C7A}" destId="{701F8136-A199-4252-B90F-B51AF458DDEE}" srcOrd="0" destOrd="0" presId="urn:microsoft.com/office/officeart/2016/7/layout/BasicLinearProcessNumbered"/>
    <dgm:cxn modelId="{C032E02C-5B36-4B83-A73B-8F1D53B5E540}" srcId="{75041097-B230-44D0-AF92-BA174F921021}" destId="{1A3012EF-3718-4E69-990A-2B5F01138C7A}" srcOrd="2" destOrd="0" parTransId="{426BCBB0-3B4E-4833-A288-D052B883AE9D}" sibTransId="{49AC621B-4C55-4406-BEB8-21EEFBD875F6}"/>
    <dgm:cxn modelId="{1F4ED132-C8BE-4A3D-AED6-8EACFF1A3FCD}" srcId="{75041097-B230-44D0-AF92-BA174F921021}" destId="{E0E2CC57-C371-4BD2-9EE2-F018FA8A0916}" srcOrd="3" destOrd="0" parTransId="{1F527F76-C11F-44C2-A1C3-B10953740ACC}" sibTransId="{72134CC4-9320-4F46-9520-98612F93A27D}"/>
    <dgm:cxn modelId="{BAC3105B-00FF-4586-B252-F5A922761AF0}" type="presOf" srcId="{BDB3D7B3-FABA-4DF7-B1CF-9BE09A2D99A9}" destId="{7BA8E4BC-6E8C-46A0-85D8-DD46E5D63789}" srcOrd="0" destOrd="0" presId="urn:microsoft.com/office/officeart/2016/7/layout/BasicLinearProcessNumbered"/>
    <dgm:cxn modelId="{90B9F566-6D82-4A51-8F17-BC6E40453471}" type="presOf" srcId="{1A3012EF-3718-4E69-990A-2B5F01138C7A}" destId="{74E42ED6-68D8-40E0-9EF3-6F2512F8F513}" srcOrd="1" destOrd="0" presId="urn:microsoft.com/office/officeart/2016/7/layout/BasicLinearProcessNumbered"/>
    <dgm:cxn modelId="{6953CF6E-C7A6-4AAD-AEBA-9A84AB972417}" type="presOf" srcId="{76DC411D-51F3-41B4-8C7A-C2726E3A2798}" destId="{75EED1BD-2894-4484-A9F3-0E3C1D5E70F1}" srcOrd="0" destOrd="0" presId="urn:microsoft.com/office/officeart/2016/7/layout/BasicLinearProcessNumbered"/>
    <dgm:cxn modelId="{A1C93E6F-D143-4964-A169-4ADA9A66EF66}" type="presOf" srcId="{E0E2CC57-C371-4BD2-9EE2-F018FA8A0916}" destId="{922FE7AB-38E8-47F9-943D-A1C5D2423E64}" srcOrd="1" destOrd="0" presId="urn:microsoft.com/office/officeart/2016/7/layout/BasicLinearProcessNumbered"/>
    <dgm:cxn modelId="{9D7E8558-F322-4B8B-BFFA-088610BCB0C2}" type="presOf" srcId="{72134CC4-9320-4F46-9520-98612F93A27D}" destId="{D1CF578C-370C-4383-AF7F-7AE63B747504}" srcOrd="0" destOrd="0" presId="urn:microsoft.com/office/officeart/2016/7/layout/BasicLinearProcessNumbered"/>
    <dgm:cxn modelId="{DB9A3A7A-2041-455F-B288-64AC13B27817}" srcId="{75041097-B230-44D0-AF92-BA174F921021}" destId="{BDB3D7B3-FABA-4DF7-B1CF-9BE09A2D99A9}" srcOrd="1" destOrd="0" parTransId="{D28CF801-03AB-42D5-ABFF-AF83F73A2BB5}" sibTransId="{76DC411D-51F3-41B4-8C7A-C2726E3A2798}"/>
    <dgm:cxn modelId="{BCDCC988-FA81-4481-9433-E6E9305A5E4D}" type="presOf" srcId="{6D518766-10B8-40F6-B01C-47DC06AC0735}" destId="{9F8217D6-F18E-475B-976B-4F581F98B965}" srcOrd="1" destOrd="0" presId="urn:microsoft.com/office/officeart/2016/7/layout/BasicLinearProcessNumbered"/>
    <dgm:cxn modelId="{1F40558D-720D-4251-ACA1-89B7E6A548BF}" type="presOf" srcId="{CC7E10F9-B02A-4012-83EB-F272F6CAD094}" destId="{14EDC8BB-8DA1-4572-B29C-9182DC1B6A4F}" srcOrd="0" destOrd="0" presId="urn:microsoft.com/office/officeart/2016/7/layout/BasicLinearProcessNumbered"/>
    <dgm:cxn modelId="{AEB633A5-881D-45BE-953B-FF05BD3E575D}" type="presOf" srcId="{CC7E10F9-B02A-4012-83EB-F272F6CAD094}" destId="{86B9E652-6996-4537-B259-7D50DDE7F019}" srcOrd="1" destOrd="0" presId="urn:microsoft.com/office/officeart/2016/7/layout/BasicLinearProcessNumbered"/>
    <dgm:cxn modelId="{5CB3C8B6-2072-4309-8E45-26671F571902}" type="presOf" srcId="{49AC621B-4C55-4406-BEB8-21EEFBD875F6}" destId="{2124FB71-0B21-4E87-99C9-84B3F9F80AAC}" srcOrd="0" destOrd="0" presId="urn:microsoft.com/office/officeart/2016/7/layout/BasicLinearProcessNumbered"/>
    <dgm:cxn modelId="{23C9DFC1-7FA4-497F-9A0E-9E953C26B3EC}" type="presOf" srcId="{BDB3D7B3-FABA-4DF7-B1CF-9BE09A2D99A9}" destId="{9D8E8FE1-63A3-43C5-89AF-BA9E280BDBAA}" srcOrd="1" destOrd="0" presId="urn:microsoft.com/office/officeart/2016/7/layout/BasicLinearProcessNumbered"/>
    <dgm:cxn modelId="{EC0088D6-F82E-420B-8EF2-902D69C1B019}" type="presOf" srcId="{E0E2CC57-C371-4BD2-9EE2-F018FA8A0916}" destId="{D9E44C58-1E3C-4CCA-BEB2-3F66FDB76B21}" srcOrd="0" destOrd="0" presId="urn:microsoft.com/office/officeart/2016/7/layout/BasicLinearProcessNumbered"/>
    <dgm:cxn modelId="{9A0A5DDC-E1A7-4F37-9F2E-7BF7D631D163}" type="presOf" srcId="{75041097-B230-44D0-AF92-BA174F921021}" destId="{D665F44F-98B1-4F60-A579-2E93FA5B50C1}" srcOrd="0" destOrd="0" presId="urn:microsoft.com/office/officeart/2016/7/layout/BasicLinearProcessNumbered"/>
    <dgm:cxn modelId="{9AE718E0-B9AE-469F-AE6A-9A75739ED721}" type="presOf" srcId="{6D518766-10B8-40F6-B01C-47DC06AC0735}" destId="{1D2622B0-9AFB-4F6A-A853-9124F3AA40F3}" srcOrd="0" destOrd="0" presId="urn:microsoft.com/office/officeart/2016/7/layout/BasicLinearProcessNumbered"/>
    <dgm:cxn modelId="{92A54AEA-B3BF-4DF8-84A1-38F630BE40D4}" type="presOf" srcId="{21837E5E-3CC6-4F06-A1CA-7FEBA6A9F1AC}" destId="{2A011F72-9EF9-433A-919F-65DF73E744D1}" srcOrd="0" destOrd="0" presId="urn:microsoft.com/office/officeart/2016/7/layout/BasicLinearProcessNumbered"/>
    <dgm:cxn modelId="{44E3F0EF-112E-4332-B2BE-05BBE9E0F5B1}" type="presOf" srcId="{EFE6E7E4-D13A-44C1-951B-5B4AA7C69A9C}" destId="{BD2A8CDB-2BDC-41EF-B1BA-7B41D006888D}" srcOrd="0" destOrd="0" presId="urn:microsoft.com/office/officeart/2016/7/layout/BasicLinearProcessNumbered"/>
    <dgm:cxn modelId="{3BD77F26-884E-4579-ACD7-0A3C8D2D01B4}" type="presParOf" srcId="{D665F44F-98B1-4F60-A579-2E93FA5B50C1}" destId="{7B9FE1F1-4EEF-49B4-8A27-126FB1B43950}" srcOrd="0" destOrd="0" presId="urn:microsoft.com/office/officeart/2016/7/layout/BasicLinearProcessNumbered"/>
    <dgm:cxn modelId="{195C6D9B-5D90-4269-92CC-5F0A8DFC96F3}" type="presParOf" srcId="{7B9FE1F1-4EEF-49B4-8A27-126FB1B43950}" destId="{14EDC8BB-8DA1-4572-B29C-9182DC1B6A4F}" srcOrd="0" destOrd="0" presId="urn:microsoft.com/office/officeart/2016/7/layout/BasicLinearProcessNumbered"/>
    <dgm:cxn modelId="{F248A70A-A534-49F8-800B-056D4A009112}" type="presParOf" srcId="{7B9FE1F1-4EEF-49B4-8A27-126FB1B43950}" destId="{2A011F72-9EF9-433A-919F-65DF73E744D1}" srcOrd="1" destOrd="0" presId="urn:microsoft.com/office/officeart/2016/7/layout/BasicLinearProcessNumbered"/>
    <dgm:cxn modelId="{6FD33BA5-4403-4511-884A-D3BAAA3D7D3B}" type="presParOf" srcId="{7B9FE1F1-4EEF-49B4-8A27-126FB1B43950}" destId="{1093133E-7A21-44C1-BA22-F614420EC918}" srcOrd="2" destOrd="0" presId="urn:microsoft.com/office/officeart/2016/7/layout/BasicLinearProcessNumbered"/>
    <dgm:cxn modelId="{B9AED07D-AC06-41DC-80C7-314218A86C0C}" type="presParOf" srcId="{7B9FE1F1-4EEF-49B4-8A27-126FB1B43950}" destId="{86B9E652-6996-4537-B259-7D50DDE7F019}" srcOrd="3" destOrd="0" presId="urn:microsoft.com/office/officeart/2016/7/layout/BasicLinearProcessNumbered"/>
    <dgm:cxn modelId="{512AA28C-0518-4F70-8DA6-280F2EA6F9B8}" type="presParOf" srcId="{D665F44F-98B1-4F60-A579-2E93FA5B50C1}" destId="{2E857A61-67D2-4844-B554-509877D19DC9}" srcOrd="1" destOrd="0" presId="urn:microsoft.com/office/officeart/2016/7/layout/BasicLinearProcessNumbered"/>
    <dgm:cxn modelId="{555E77E4-01CC-46A1-9D78-B7C1511D850F}" type="presParOf" srcId="{D665F44F-98B1-4F60-A579-2E93FA5B50C1}" destId="{3B66B88A-6AD4-4DFA-B6E4-8E5FCD86BEFF}" srcOrd="2" destOrd="0" presId="urn:microsoft.com/office/officeart/2016/7/layout/BasicLinearProcessNumbered"/>
    <dgm:cxn modelId="{D514A91F-B805-4342-83BA-F4385AA42453}" type="presParOf" srcId="{3B66B88A-6AD4-4DFA-B6E4-8E5FCD86BEFF}" destId="{7BA8E4BC-6E8C-46A0-85D8-DD46E5D63789}" srcOrd="0" destOrd="0" presId="urn:microsoft.com/office/officeart/2016/7/layout/BasicLinearProcessNumbered"/>
    <dgm:cxn modelId="{B37A1AEE-5A7A-4639-A522-19E2059A0DD1}" type="presParOf" srcId="{3B66B88A-6AD4-4DFA-B6E4-8E5FCD86BEFF}" destId="{75EED1BD-2894-4484-A9F3-0E3C1D5E70F1}" srcOrd="1" destOrd="0" presId="urn:microsoft.com/office/officeart/2016/7/layout/BasicLinearProcessNumbered"/>
    <dgm:cxn modelId="{28194F29-E306-4C58-84FB-6AA0A583D3E6}" type="presParOf" srcId="{3B66B88A-6AD4-4DFA-B6E4-8E5FCD86BEFF}" destId="{C484273F-AA39-45F2-B46E-797C3CC7A1F9}" srcOrd="2" destOrd="0" presId="urn:microsoft.com/office/officeart/2016/7/layout/BasicLinearProcessNumbered"/>
    <dgm:cxn modelId="{0486E346-0A72-4445-96F1-806074781E42}" type="presParOf" srcId="{3B66B88A-6AD4-4DFA-B6E4-8E5FCD86BEFF}" destId="{9D8E8FE1-63A3-43C5-89AF-BA9E280BDBAA}" srcOrd="3" destOrd="0" presId="urn:microsoft.com/office/officeart/2016/7/layout/BasicLinearProcessNumbered"/>
    <dgm:cxn modelId="{674B2E95-8BF0-43AB-AE6C-F1AC32A6CAA2}" type="presParOf" srcId="{D665F44F-98B1-4F60-A579-2E93FA5B50C1}" destId="{3CFB8555-43C0-4838-A5BF-539C0A07EEF3}" srcOrd="3" destOrd="0" presId="urn:microsoft.com/office/officeart/2016/7/layout/BasicLinearProcessNumbered"/>
    <dgm:cxn modelId="{43D54453-9A6B-40D7-AA11-EB799F9AE178}" type="presParOf" srcId="{D665F44F-98B1-4F60-A579-2E93FA5B50C1}" destId="{7F5ABDC6-35E2-4EB0-B994-181C89FE8FF5}" srcOrd="4" destOrd="0" presId="urn:microsoft.com/office/officeart/2016/7/layout/BasicLinearProcessNumbered"/>
    <dgm:cxn modelId="{67E96369-ED92-4AA3-B899-E9E54FD7EDE7}" type="presParOf" srcId="{7F5ABDC6-35E2-4EB0-B994-181C89FE8FF5}" destId="{701F8136-A199-4252-B90F-B51AF458DDEE}" srcOrd="0" destOrd="0" presId="urn:microsoft.com/office/officeart/2016/7/layout/BasicLinearProcessNumbered"/>
    <dgm:cxn modelId="{D4C3A200-0E8D-47A9-B0CD-EBC42874A8E9}" type="presParOf" srcId="{7F5ABDC6-35E2-4EB0-B994-181C89FE8FF5}" destId="{2124FB71-0B21-4E87-99C9-84B3F9F80AAC}" srcOrd="1" destOrd="0" presId="urn:microsoft.com/office/officeart/2016/7/layout/BasicLinearProcessNumbered"/>
    <dgm:cxn modelId="{48A052A1-08CE-4334-B108-3296E7CFDAAC}" type="presParOf" srcId="{7F5ABDC6-35E2-4EB0-B994-181C89FE8FF5}" destId="{35D33C0C-98BB-46A8-BD7B-2B60B5C537BE}" srcOrd="2" destOrd="0" presId="urn:microsoft.com/office/officeart/2016/7/layout/BasicLinearProcessNumbered"/>
    <dgm:cxn modelId="{6D8EE6D3-D355-40CC-ABC9-1E59EF95F341}" type="presParOf" srcId="{7F5ABDC6-35E2-4EB0-B994-181C89FE8FF5}" destId="{74E42ED6-68D8-40E0-9EF3-6F2512F8F513}" srcOrd="3" destOrd="0" presId="urn:microsoft.com/office/officeart/2016/7/layout/BasicLinearProcessNumbered"/>
    <dgm:cxn modelId="{E58A9875-7D9A-447D-AFDA-86A3EC85A196}" type="presParOf" srcId="{D665F44F-98B1-4F60-A579-2E93FA5B50C1}" destId="{FB62EBE1-40B4-4BEB-A2DE-18E31612CAD0}" srcOrd="5" destOrd="0" presId="urn:microsoft.com/office/officeart/2016/7/layout/BasicLinearProcessNumbered"/>
    <dgm:cxn modelId="{18806CCD-CC69-4537-95BB-36386DE56BCE}" type="presParOf" srcId="{D665F44F-98B1-4F60-A579-2E93FA5B50C1}" destId="{BB921644-ED69-4AF4-8318-045217A6C960}" srcOrd="6" destOrd="0" presId="urn:microsoft.com/office/officeart/2016/7/layout/BasicLinearProcessNumbered"/>
    <dgm:cxn modelId="{8A494A66-8E6E-4352-B581-8406E633F2BB}" type="presParOf" srcId="{BB921644-ED69-4AF4-8318-045217A6C960}" destId="{D9E44C58-1E3C-4CCA-BEB2-3F66FDB76B21}" srcOrd="0" destOrd="0" presId="urn:microsoft.com/office/officeart/2016/7/layout/BasicLinearProcessNumbered"/>
    <dgm:cxn modelId="{658AB12B-043A-487D-A83B-8271647C30D9}" type="presParOf" srcId="{BB921644-ED69-4AF4-8318-045217A6C960}" destId="{D1CF578C-370C-4383-AF7F-7AE63B747504}" srcOrd="1" destOrd="0" presId="urn:microsoft.com/office/officeart/2016/7/layout/BasicLinearProcessNumbered"/>
    <dgm:cxn modelId="{E09DE60A-72C0-4C25-B316-CD89DF64CF79}" type="presParOf" srcId="{BB921644-ED69-4AF4-8318-045217A6C960}" destId="{D2101097-CC4D-4F67-A91D-93BB85DE03DA}" srcOrd="2" destOrd="0" presId="urn:microsoft.com/office/officeart/2016/7/layout/BasicLinearProcessNumbered"/>
    <dgm:cxn modelId="{B31EF658-C71A-4A43-94D9-D41F2945BC50}" type="presParOf" srcId="{BB921644-ED69-4AF4-8318-045217A6C960}" destId="{922FE7AB-38E8-47F9-943D-A1C5D2423E64}" srcOrd="3" destOrd="0" presId="urn:microsoft.com/office/officeart/2016/7/layout/BasicLinearProcessNumbered"/>
    <dgm:cxn modelId="{BE4142F9-6A50-4E78-A213-AECFC4676901}" type="presParOf" srcId="{D665F44F-98B1-4F60-A579-2E93FA5B50C1}" destId="{E1FA59BE-B7EF-4C12-8EB1-D25911CD82A8}" srcOrd="7" destOrd="0" presId="urn:microsoft.com/office/officeart/2016/7/layout/BasicLinearProcessNumbered"/>
    <dgm:cxn modelId="{DADFEED6-90A0-441E-AFB6-3B8F0B7204FE}" type="presParOf" srcId="{D665F44F-98B1-4F60-A579-2E93FA5B50C1}" destId="{64CE6DE9-BB6F-4155-BDF0-5E251F59CF59}" srcOrd="8" destOrd="0" presId="urn:microsoft.com/office/officeart/2016/7/layout/BasicLinearProcessNumbered"/>
    <dgm:cxn modelId="{02B2CD9D-7BC2-42FB-A3F6-B08C321362A7}" type="presParOf" srcId="{64CE6DE9-BB6F-4155-BDF0-5E251F59CF59}" destId="{1D2622B0-9AFB-4F6A-A853-9124F3AA40F3}" srcOrd="0" destOrd="0" presId="urn:microsoft.com/office/officeart/2016/7/layout/BasicLinearProcessNumbered"/>
    <dgm:cxn modelId="{71741CF4-299F-4B38-96BF-3118BB205699}" type="presParOf" srcId="{64CE6DE9-BB6F-4155-BDF0-5E251F59CF59}" destId="{BD2A8CDB-2BDC-41EF-B1BA-7B41D006888D}" srcOrd="1" destOrd="0" presId="urn:microsoft.com/office/officeart/2016/7/layout/BasicLinearProcessNumbered"/>
    <dgm:cxn modelId="{C1F60A9B-BF66-41D9-BCF2-D6F182BCD525}" type="presParOf" srcId="{64CE6DE9-BB6F-4155-BDF0-5E251F59CF59}" destId="{C5B0B4EC-8D97-4676-AC13-9C53E9CED814}" srcOrd="2" destOrd="0" presId="urn:microsoft.com/office/officeart/2016/7/layout/BasicLinearProcessNumbered"/>
    <dgm:cxn modelId="{DC3BEAF9-9BA2-4A89-A224-6D72C361CB5F}" type="presParOf" srcId="{64CE6DE9-BB6F-4155-BDF0-5E251F59CF59}" destId="{9F8217D6-F18E-475B-976B-4F581F98B96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2A1F8-D271-4C0B-91BC-C5E783FBB509}"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E56B8792-A641-4A43-A5DC-56EEA10082BE}">
      <dgm:prSet/>
      <dgm:spPr/>
      <dgm:t>
        <a:bodyPr/>
        <a:lstStyle/>
        <a:p>
          <a:r>
            <a:rPr lang="en-US" dirty="0"/>
            <a:t>Brainstorm</a:t>
          </a:r>
        </a:p>
      </dgm:t>
    </dgm:pt>
    <dgm:pt modelId="{0D7C8422-FC11-4AEC-AFBC-483322D0FD22}" type="parTrans" cxnId="{32F37F9B-BAA7-48A7-B874-5A3D0D2C57B5}">
      <dgm:prSet/>
      <dgm:spPr/>
      <dgm:t>
        <a:bodyPr/>
        <a:lstStyle/>
        <a:p>
          <a:endParaRPr lang="en-US"/>
        </a:p>
      </dgm:t>
    </dgm:pt>
    <dgm:pt modelId="{AB45CB3E-8546-43DE-B9F5-128048DFC372}" type="sibTrans" cxnId="{32F37F9B-BAA7-48A7-B874-5A3D0D2C57B5}">
      <dgm:prSet/>
      <dgm:spPr/>
      <dgm:t>
        <a:bodyPr/>
        <a:lstStyle/>
        <a:p>
          <a:endParaRPr lang="en-US"/>
        </a:p>
      </dgm:t>
    </dgm:pt>
    <dgm:pt modelId="{4D8C4B0A-8B19-4148-954D-58EE0D8EB218}">
      <dgm:prSet/>
      <dgm:spPr/>
      <dgm:t>
        <a:bodyPr/>
        <a:lstStyle/>
        <a:p>
          <a:r>
            <a:rPr lang="en-US" dirty="0"/>
            <a:t>Use this module to facilitate the initial brainstorming session and the conversations needed to develop a plan for action. </a:t>
          </a:r>
        </a:p>
      </dgm:t>
    </dgm:pt>
    <dgm:pt modelId="{8B4F44B7-3BB2-40A9-B0B7-C7C9299E85F7}" type="parTrans" cxnId="{3870835C-FE59-4FC0-AFC8-637DC2EEBEE9}">
      <dgm:prSet/>
      <dgm:spPr/>
      <dgm:t>
        <a:bodyPr/>
        <a:lstStyle/>
        <a:p>
          <a:endParaRPr lang="en-US"/>
        </a:p>
      </dgm:t>
    </dgm:pt>
    <dgm:pt modelId="{7BD52494-1B83-45A1-A8E3-68BB7B973326}" type="sibTrans" cxnId="{3870835C-FE59-4FC0-AFC8-637DC2EEBEE9}">
      <dgm:prSet/>
      <dgm:spPr/>
      <dgm:t>
        <a:bodyPr/>
        <a:lstStyle/>
        <a:p>
          <a:endParaRPr lang="en-US"/>
        </a:p>
      </dgm:t>
    </dgm:pt>
    <dgm:pt modelId="{A4D3B7CA-029C-4B62-944F-231A326E2BF8}">
      <dgm:prSet/>
      <dgm:spPr/>
      <dgm:t>
        <a:bodyPr/>
        <a:lstStyle/>
        <a:p>
          <a:r>
            <a:rPr lang="en-US" dirty="0"/>
            <a:t>Identify</a:t>
          </a:r>
        </a:p>
      </dgm:t>
    </dgm:pt>
    <dgm:pt modelId="{CB50FA2A-3E26-44B7-846C-D9B9E9ABC2AF}" type="parTrans" cxnId="{F11FCAE5-C3C7-42E0-946A-FB705784EECF}">
      <dgm:prSet/>
      <dgm:spPr/>
      <dgm:t>
        <a:bodyPr/>
        <a:lstStyle/>
        <a:p>
          <a:endParaRPr lang="en-US"/>
        </a:p>
      </dgm:t>
    </dgm:pt>
    <dgm:pt modelId="{DECDDC42-75A8-4BA8-A106-CC534209261D}" type="sibTrans" cxnId="{F11FCAE5-C3C7-42E0-946A-FB705784EECF}">
      <dgm:prSet/>
      <dgm:spPr/>
      <dgm:t>
        <a:bodyPr/>
        <a:lstStyle/>
        <a:p>
          <a:endParaRPr lang="en-US"/>
        </a:p>
      </dgm:t>
    </dgm:pt>
    <dgm:pt modelId="{3388550B-7E2B-4F63-9FCA-4AD0DBD1D49D}">
      <dgm:prSet/>
      <dgm:spPr/>
      <dgm:t>
        <a:bodyPr/>
        <a:lstStyle/>
        <a:p>
          <a:pPr rtl="0"/>
          <a:r>
            <a:rPr lang="en-US" dirty="0"/>
            <a:t>Identify where </a:t>
          </a:r>
          <a:r>
            <a:rPr lang="en-US" dirty="0">
              <a:latin typeface="+mn-lt"/>
            </a:rPr>
            <a:t>adolescents</a:t>
          </a:r>
          <a:r>
            <a:rPr lang="en-US" dirty="0">
              <a:latin typeface="Calibri Light" panose="020F0302020204030204"/>
            </a:rPr>
            <a:t> </a:t>
          </a:r>
          <a:r>
            <a:rPr lang="en-US" dirty="0"/>
            <a:t>go for support in the community and the gaps in programming and services that they need to meet their needs.</a:t>
          </a:r>
          <a:r>
            <a:rPr lang="en-US" dirty="0">
              <a:latin typeface="Calibri Light" panose="020F0302020204030204"/>
            </a:rPr>
            <a:t> </a:t>
          </a:r>
          <a:endParaRPr lang="en-US" dirty="0"/>
        </a:p>
      </dgm:t>
    </dgm:pt>
    <dgm:pt modelId="{12ECC92E-A171-4110-B998-1CB1BA95E771}" type="parTrans" cxnId="{72BEDC85-0427-4074-8CAB-2D253FD2F476}">
      <dgm:prSet/>
      <dgm:spPr/>
      <dgm:t>
        <a:bodyPr/>
        <a:lstStyle/>
        <a:p>
          <a:endParaRPr lang="en-US"/>
        </a:p>
      </dgm:t>
    </dgm:pt>
    <dgm:pt modelId="{CF738585-2338-4545-8ADA-2DEF21318C0C}" type="sibTrans" cxnId="{72BEDC85-0427-4074-8CAB-2D253FD2F476}">
      <dgm:prSet/>
      <dgm:spPr/>
      <dgm:t>
        <a:bodyPr/>
        <a:lstStyle/>
        <a:p>
          <a:endParaRPr lang="en-US"/>
        </a:p>
      </dgm:t>
    </dgm:pt>
    <dgm:pt modelId="{68EB6B2D-8DAD-4777-B81E-63050C5D51BA}">
      <dgm:prSet/>
      <dgm:spPr/>
      <dgm:t>
        <a:bodyPr/>
        <a:lstStyle/>
        <a:p>
          <a:r>
            <a:rPr lang="en-US" dirty="0"/>
            <a:t>Plan</a:t>
          </a:r>
        </a:p>
      </dgm:t>
    </dgm:pt>
    <dgm:pt modelId="{7195D508-88AF-4C4E-AEA1-480BABBC19C5}" type="parTrans" cxnId="{B26A9AE2-BCB8-40A0-A788-9C1887DE76BC}">
      <dgm:prSet/>
      <dgm:spPr/>
      <dgm:t>
        <a:bodyPr/>
        <a:lstStyle/>
        <a:p>
          <a:endParaRPr lang="en-US"/>
        </a:p>
      </dgm:t>
    </dgm:pt>
    <dgm:pt modelId="{A3EAE991-2F91-40DF-BC5C-02228CC0E6EA}" type="sibTrans" cxnId="{B26A9AE2-BCB8-40A0-A788-9C1887DE76BC}">
      <dgm:prSet/>
      <dgm:spPr/>
      <dgm:t>
        <a:bodyPr/>
        <a:lstStyle/>
        <a:p>
          <a:endParaRPr lang="en-US"/>
        </a:p>
      </dgm:t>
    </dgm:pt>
    <dgm:pt modelId="{FD0DDDA7-EB89-4338-80A2-536DE162E219}">
      <dgm:prSet/>
      <dgm:spPr/>
      <dgm:t>
        <a:bodyPr/>
        <a:lstStyle/>
        <a:p>
          <a:pPr rtl="0"/>
          <a:r>
            <a:rPr lang="en-US" dirty="0"/>
            <a:t>Discuss how engaging these community supports in district planning and improvement efforts can support improved</a:t>
          </a:r>
          <a:r>
            <a:rPr lang="en-US" dirty="0">
              <a:latin typeface="Calibri Light" panose="020F0302020204030204"/>
            </a:rPr>
            <a:t> </a:t>
          </a:r>
          <a:r>
            <a:rPr lang="en-US" dirty="0"/>
            <a:t>outcomes</a:t>
          </a:r>
          <a:r>
            <a:rPr lang="en-US" dirty="0">
              <a:latin typeface="Calibri Light" panose="020F0302020204030204"/>
            </a:rPr>
            <a:t> </a:t>
          </a:r>
          <a:r>
            <a:rPr lang="en-US" dirty="0">
              <a:latin typeface="+mn-lt"/>
            </a:rPr>
            <a:t>for adolescents. </a:t>
          </a:r>
        </a:p>
      </dgm:t>
    </dgm:pt>
    <dgm:pt modelId="{0461E68C-AD9F-4494-9B43-01259B074047}" type="parTrans" cxnId="{16DFDE58-4BA6-4351-8E83-77B374A7BFE7}">
      <dgm:prSet/>
      <dgm:spPr/>
      <dgm:t>
        <a:bodyPr/>
        <a:lstStyle/>
        <a:p>
          <a:endParaRPr lang="en-US"/>
        </a:p>
      </dgm:t>
    </dgm:pt>
    <dgm:pt modelId="{8486E8AB-5E3F-4CDF-B25C-167FD88E60F9}" type="sibTrans" cxnId="{16DFDE58-4BA6-4351-8E83-77B374A7BFE7}">
      <dgm:prSet/>
      <dgm:spPr/>
      <dgm:t>
        <a:bodyPr/>
        <a:lstStyle/>
        <a:p>
          <a:endParaRPr lang="en-US"/>
        </a:p>
      </dgm:t>
    </dgm:pt>
    <dgm:pt modelId="{0C778156-4B5B-494A-9B05-6DDC9B918415}" type="pres">
      <dgm:prSet presAssocID="{E712A1F8-D271-4C0B-91BC-C5E783FBB509}" presName="Name0" presStyleCnt="0">
        <dgm:presLayoutVars>
          <dgm:dir/>
          <dgm:animLvl val="lvl"/>
          <dgm:resizeHandles val="exact"/>
        </dgm:presLayoutVars>
      </dgm:prSet>
      <dgm:spPr/>
    </dgm:pt>
    <dgm:pt modelId="{A7FACC9C-3201-401A-9296-225AF4BBEB8E}" type="pres">
      <dgm:prSet presAssocID="{68EB6B2D-8DAD-4777-B81E-63050C5D51BA}" presName="boxAndChildren" presStyleCnt="0"/>
      <dgm:spPr/>
    </dgm:pt>
    <dgm:pt modelId="{61595581-5867-416E-93A2-F92C6241E106}" type="pres">
      <dgm:prSet presAssocID="{68EB6B2D-8DAD-4777-B81E-63050C5D51BA}" presName="parentTextBox" presStyleLbl="alignNode1" presStyleIdx="0" presStyleCnt="3"/>
      <dgm:spPr/>
    </dgm:pt>
    <dgm:pt modelId="{A46A54E2-1363-4A65-8F5F-06F1ADF86112}" type="pres">
      <dgm:prSet presAssocID="{68EB6B2D-8DAD-4777-B81E-63050C5D51BA}" presName="descendantBox" presStyleLbl="bgAccFollowNode1" presStyleIdx="0" presStyleCnt="3"/>
      <dgm:spPr/>
    </dgm:pt>
    <dgm:pt modelId="{2B30C024-6D73-43F7-97BD-468CFDC815D7}" type="pres">
      <dgm:prSet presAssocID="{DECDDC42-75A8-4BA8-A106-CC534209261D}" presName="sp" presStyleCnt="0"/>
      <dgm:spPr/>
    </dgm:pt>
    <dgm:pt modelId="{A078B196-969F-4B8D-A714-12F956B1C784}" type="pres">
      <dgm:prSet presAssocID="{A4D3B7CA-029C-4B62-944F-231A326E2BF8}" presName="arrowAndChildren" presStyleCnt="0"/>
      <dgm:spPr/>
    </dgm:pt>
    <dgm:pt modelId="{FCCA7BEE-17EE-467C-920B-408561905893}" type="pres">
      <dgm:prSet presAssocID="{A4D3B7CA-029C-4B62-944F-231A326E2BF8}" presName="parentTextArrow" presStyleLbl="node1" presStyleIdx="0" presStyleCnt="0"/>
      <dgm:spPr/>
    </dgm:pt>
    <dgm:pt modelId="{F14BC720-B0AE-4C44-9A00-76E70117B4FF}" type="pres">
      <dgm:prSet presAssocID="{A4D3B7CA-029C-4B62-944F-231A326E2BF8}" presName="arrow" presStyleLbl="alignNode1" presStyleIdx="1" presStyleCnt="3"/>
      <dgm:spPr/>
    </dgm:pt>
    <dgm:pt modelId="{361C1ED3-95A6-4107-8BC6-440A3797343C}" type="pres">
      <dgm:prSet presAssocID="{A4D3B7CA-029C-4B62-944F-231A326E2BF8}" presName="descendantArrow" presStyleLbl="bgAccFollowNode1" presStyleIdx="1" presStyleCnt="3"/>
      <dgm:spPr/>
    </dgm:pt>
    <dgm:pt modelId="{C7231F5E-997B-41C4-AE58-FB064E27F33D}" type="pres">
      <dgm:prSet presAssocID="{AB45CB3E-8546-43DE-B9F5-128048DFC372}" presName="sp" presStyleCnt="0"/>
      <dgm:spPr/>
    </dgm:pt>
    <dgm:pt modelId="{52B75BFA-0E6D-4D17-A7EB-20AAE3FBDFE2}" type="pres">
      <dgm:prSet presAssocID="{E56B8792-A641-4A43-A5DC-56EEA10082BE}" presName="arrowAndChildren" presStyleCnt="0"/>
      <dgm:spPr/>
    </dgm:pt>
    <dgm:pt modelId="{12118E6A-B6CE-4270-848A-0050B5B37F51}" type="pres">
      <dgm:prSet presAssocID="{E56B8792-A641-4A43-A5DC-56EEA10082BE}" presName="parentTextArrow" presStyleLbl="node1" presStyleIdx="0" presStyleCnt="0"/>
      <dgm:spPr/>
    </dgm:pt>
    <dgm:pt modelId="{B633BD9C-D0BE-45E4-83FC-3A2E62E3BB92}" type="pres">
      <dgm:prSet presAssocID="{E56B8792-A641-4A43-A5DC-56EEA10082BE}" presName="arrow" presStyleLbl="alignNode1" presStyleIdx="2" presStyleCnt="3"/>
      <dgm:spPr/>
    </dgm:pt>
    <dgm:pt modelId="{31ADFEB7-9FAF-4B0D-9500-E1FC911E3245}" type="pres">
      <dgm:prSet presAssocID="{E56B8792-A641-4A43-A5DC-56EEA10082BE}" presName="descendantArrow" presStyleLbl="bgAccFollowNode1" presStyleIdx="2" presStyleCnt="3"/>
      <dgm:spPr/>
    </dgm:pt>
  </dgm:ptLst>
  <dgm:cxnLst>
    <dgm:cxn modelId="{AD1CD804-0E39-4CBD-A248-E1E78D98491B}" type="presOf" srcId="{4D8C4B0A-8B19-4148-954D-58EE0D8EB218}" destId="{31ADFEB7-9FAF-4B0D-9500-E1FC911E3245}" srcOrd="0" destOrd="0" presId="urn:microsoft.com/office/officeart/2016/7/layout/VerticalDownArrowProcess"/>
    <dgm:cxn modelId="{37542009-EEC8-4D0E-A0F5-CF45D28AF86C}" type="presOf" srcId="{68EB6B2D-8DAD-4777-B81E-63050C5D51BA}" destId="{61595581-5867-416E-93A2-F92C6241E106}" srcOrd="0" destOrd="0" presId="urn:microsoft.com/office/officeart/2016/7/layout/VerticalDownArrowProcess"/>
    <dgm:cxn modelId="{3870835C-FE59-4FC0-AFC8-637DC2EEBEE9}" srcId="{E56B8792-A641-4A43-A5DC-56EEA10082BE}" destId="{4D8C4B0A-8B19-4148-954D-58EE0D8EB218}" srcOrd="0" destOrd="0" parTransId="{8B4F44B7-3BB2-40A9-B0B7-C7C9299E85F7}" sibTransId="{7BD52494-1B83-45A1-A8E3-68BB7B973326}"/>
    <dgm:cxn modelId="{AC476441-4FBD-4B5F-8358-1F8BDE7E739A}" type="presOf" srcId="{FD0DDDA7-EB89-4338-80A2-536DE162E219}" destId="{A46A54E2-1363-4A65-8F5F-06F1ADF86112}" srcOrd="0" destOrd="0" presId="urn:microsoft.com/office/officeart/2016/7/layout/VerticalDownArrowProcess"/>
    <dgm:cxn modelId="{44AFF36B-709E-4A12-801D-A08C5B4D9EAC}" type="presOf" srcId="{E56B8792-A641-4A43-A5DC-56EEA10082BE}" destId="{B633BD9C-D0BE-45E4-83FC-3A2E62E3BB92}" srcOrd="1" destOrd="0" presId="urn:microsoft.com/office/officeart/2016/7/layout/VerticalDownArrowProcess"/>
    <dgm:cxn modelId="{FFF26F6C-1D2F-4602-8F56-FABD9E29B2FE}" type="presOf" srcId="{A4D3B7CA-029C-4B62-944F-231A326E2BF8}" destId="{FCCA7BEE-17EE-467C-920B-408561905893}" srcOrd="0" destOrd="0" presId="urn:microsoft.com/office/officeart/2016/7/layout/VerticalDownArrowProcess"/>
    <dgm:cxn modelId="{93BB3753-BD06-4E0D-9310-EBA04AA35101}" type="presOf" srcId="{3388550B-7E2B-4F63-9FCA-4AD0DBD1D49D}" destId="{361C1ED3-95A6-4107-8BC6-440A3797343C}" srcOrd="0" destOrd="0" presId="urn:microsoft.com/office/officeart/2016/7/layout/VerticalDownArrowProcess"/>
    <dgm:cxn modelId="{85556955-C6FD-4033-9C20-D5BC2552381C}" type="presOf" srcId="{E712A1F8-D271-4C0B-91BC-C5E783FBB509}" destId="{0C778156-4B5B-494A-9B05-6DDC9B918415}" srcOrd="0" destOrd="0" presId="urn:microsoft.com/office/officeart/2016/7/layout/VerticalDownArrowProcess"/>
    <dgm:cxn modelId="{16DFDE58-4BA6-4351-8E83-77B374A7BFE7}" srcId="{68EB6B2D-8DAD-4777-B81E-63050C5D51BA}" destId="{FD0DDDA7-EB89-4338-80A2-536DE162E219}" srcOrd="0" destOrd="0" parTransId="{0461E68C-AD9F-4494-9B43-01259B074047}" sibTransId="{8486E8AB-5E3F-4CDF-B25C-167FD88E60F9}"/>
    <dgm:cxn modelId="{72BEDC85-0427-4074-8CAB-2D253FD2F476}" srcId="{A4D3B7CA-029C-4B62-944F-231A326E2BF8}" destId="{3388550B-7E2B-4F63-9FCA-4AD0DBD1D49D}" srcOrd="0" destOrd="0" parTransId="{12ECC92E-A171-4110-B998-1CB1BA95E771}" sibTransId="{CF738585-2338-4545-8ADA-2DEF21318C0C}"/>
    <dgm:cxn modelId="{32F37F9B-BAA7-48A7-B874-5A3D0D2C57B5}" srcId="{E712A1F8-D271-4C0B-91BC-C5E783FBB509}" destId="{E56B8792-A641-4A43-A5DC-56EEA10082BE}" srcOrd="0" destOrd="0" parTransId="{0D7C8422-FC11-4AEC-AFBC-483322D0FD22}" sibTransId="{AB45CB3E-8546-43DE-B9F5-128048DFC372}"/>
    <dgm:cxn modelId="{AF314D9F-B9CF-4BF6-88ED-9D408149DA99}" type="presOf" srcId="{E56B8792-A641-4A43-A5DC-56EEA10082BE}" destId="{12118E6A-B6CE-4270-848A-0050B5B37F51}" srcOrd="0" destOrd="0" presId="urn:microsoft.com/office/officeart/2016/7/layout/VerticalDownArrowProcess"/>
    <dgm:cxn modelId="{07E341C8-F2F5-4CFF-BBBB-79A86C7E2999}" type="presOf" srcId="{A4D3B7CA-029C-4B62-944F-231A326E2BF8}" destId="{F14BC720-B0AE-4C44-9A00-76E70117B4FF}" srcOrd="1" destOrd="0" presId="urn:microsoft.com/office/officeart/2016/7/layout/VerticalDownArrowProcess"/>
    <dgm:cxn modelId="{B26A9AE2-BCB8-40A0-A788-9C1887DE76BC}" srcId="{E712A1F8-D271-4C0B-91BC-C5E783FBB509}" destId="{68EB6B2D-8DAD-4777-B81E-63050C5D51BA}" srcOrd="2" destOrd="0" parTransId="{7195D508-88AF-4C4E-AEA1-480BABBC19C5}" sibTransId="{A3EAE991-2F91-40DF-BC5C-02228CC0E6EA}"/>
    <dgm:cxn modelId="{F11FCAE5-C3C7-42E0-946A-FB705784EECF}" srcId="{E712A1F8-D271-4C0B-91BC-C5E783FBB509}" destId="{A4D3B7CA-029C-4B62-944F-231A326E2BF8}" srcOrd="1" destOrd="0" parTransId="{CB50FA2A-3E26-44B7-846C-D9B9E9ABC2AF}" sibTransId="{DECDDC42-75A8-4BA8-A106-CC534209261D}"/>
    <dgm:cxn modelId="{DEAC64AA-3298-4B15-A158-4797F2B33F5C}" type="presParOf" srcId="{0C778156-4B5B-494A-9B05-6DDC9B918415}" destId="{A7FACC9C-3201-401A-9296-225AF4BBEB8E}" srcOrd="0" destOrd="0" presId="urn:microsoft.com/office/officeart/2016/7/layout/VerticalDownArrowProcess"/>
    <dgm:cxn modelId="{080E7B0C-F1EC-4B0E-A207-635E03A31A4B}" type="presParOf" srcId="{A7FACC9C-3201-401A-9296-225AF4BBEB8E}" destId="{61595581-5867-416E-93A2-F92C6241E106}" srcOrd="0" destOrd="0" presId="urn:microsoft.com/office/officeart/2016/7/layout/VerticalDownArrowProcess"/>
    <dgm:cxn modelId="{CC2EDAF5-E3C3-49CE-93D1-1E0FEB3368AD}" type="presParOf" srcId="{A7FACC9C-3201-401A-9296-225AF4BBEB8E}" destId="{A46A54E2-1363-4A65-8F5F-06F1ADF86112}" srcOrd="1" destOrd="0" presId="urn:microsoft.com/office/officeart/2016/7/layout/VerticalDownArrowProcess"/>
    <dgm:cxn modelId="{ACE786FB-230A-4F08-BB7F-B5E396F87692}" type="presParOf" srcId="{0C778156-4B5B-494A-9B05-6DDC9B918415}" destId="{2B30C024-6D73-43F7-97BD-468CFDC815D7}" srcOrd="1" destOrd="0" presId="urn:microsoft.com/office/officeart/2016/7/layout/VerticalDownArrowProcess"/>
    <dgm:cxn modelId="{9D702BC2-5E89-428A-A35F-852F51DA3935}" type="presParOf" srcId="{0C778156-4B5B-494A-9B05-6DDC9B918415}" destId="{A078B196-969F-4B8D-A714-12F956B1C784}" srcOrd="2" destOrd="0" presId="urn:microsoft.com/office/officeart/2016/7/layout/VerticalDownArrowProcess"/>
    <dgm:cxn modelId="{FA062B12-E9FE-4801-9390-BACBA6584B9C}" type="presParOf" srcId="{A078B196-969F-4B8D-A714-12F956B1C784}" destId="{FCCA7BEE-17EE-467C-920B-408561905893}" srcOrd="0" destOrd="0" presId="urn:microsoft.com/office/officeart/2016/7/layout/VerticalDownArrowProcess"/>
    <dgm:cxn modelId="{2866DF0D-708E-459B-9701-9A6AAD30F129}" type="presParOf" srcId="{A078B196-969F-4B8D-A714-12F956B1C784}" destId="{F14BC720-B0AE-4C44-9A00-76E70117B4FF}" srcOrd="1" destOrd="0" presId="urn:microsoft.com/office/officeart/2016/7/layout/VerticalDownArrowProcess"/>
    <dgm:cxn modelId="{26C50D7F-A7AA-4719-B3A7-BDE073DEA36B}" type="presParOf" srcId="{A078B196-969F-4B8D-A714-12F956B1C784}" destId="{361C1ED3-95A6-4107-8BC6-440A3797343C}" srcOrd="2" destOrd="0" presId="urn:microsoft.com/office/officeart/2016/7/layout/VerticalDownArrowProcess"/>
    <dgm:cxn modelId="{BAF0FFE7-9877-466E-B9DD-7CCB86321092}" type="presParOf" srcId="{0C778156-4B5B-494A-9B05-6DDC9B918415}" destId="{C7231F5E-997B-41C4-AE58-FB064E27F33D}" srcOrd="3" destOrd="0" presId="urn:microsoft.com/office/officeart/2016/7/layout/VerticalDownArrowProcess"/>
    <dgm:cxn modelId="{53A2181B-3331-46E1-AEC1-F8BDF16F8EA0}" type="presParOf" srcId="{0C778156-4B5B-494A-9B05-6DDC9B918415}" destId="{52B75BFA-0E6D-4D17-A7EB-20AAE3FBDFE2}" srcOrd="4" destOrd="0" presId="urn:microsoft.com/office/officeart/2016/7/layout/VerticalDownArrowProcess"/>
    <dgm:cxn modelId="{734ECE93-C010-499A-9B1F-977C34152098}" type="presParOf" srcId="{52B75BFA-0E6D-4D17-A7EB-20AAE3FBDFE2}" destId="{12118E6A-B6CE-4270-848A-0050B5B37F51}" srcOrd="0" destOrd="0" presId="urn:microsoft.com/office/officeart/2016/7/layout/VerticalDownArrowProcess"/>
    <dgm:cxn modelId="{6F82CE1A-0624-4BA9-B83C-8CFB7FBC7114}" type="presParOf" srcId="{52B75BFA-0E6D-4D17-A7EB-20AAE3FBDFE2}" destId="{B633BD9C-D0BE-45E4-83FC-3A2E62E3BB92}" srcOrd="1" destOrd="0" presId="urn:microsoft.com/office/officeart/2016/7/layout/VerticalDownArrowProcess"/>
    <dgm:cxn modelId="{5421FD45-9F89-4C8D-BE69-A85EA8F2FF9F}" type="presParOf" srcId="{52B75BFA-0E6D-4D17-A7EB-20AAE3FBDFE2}" destId="{31ADFEB7-9FAF-4B0D-9500-E1FC911E3245}"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041097-B230-44D0-AF92-BA174F92102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C7E10F9-B02A-4012-83EB-F272F6CAD094}">
      <dgm:prSet custT="1"/>
      <dgm:spPr/>
      <dgm:t>
        <a:bodyPr tIns="0"/>
        <a:lstStyle/>
        <a:p>
          <a:pPr rtl="0">
            <a:lnSpc>
              <a:spcPct val="90000"/>
            </a:lnSpc>
          </a:pPr>
          <a:r>
            <a:rPr lang="en-US" sz="1500" dirty="0"/>
            <a:t>Built a shared understanding about the importance of engaging the full community in supporting adolescents</a:t>
          </a:r>
          <a:endParaRPr lang="en-US" sz="1500" dirty="0">
            <a:latin typeface="+mn-lt"/>
          </a:endParaRPr>
        </a:p>
      </dgm:t>
    </dgm:pt>
    <dgm:pt modelId="{15F9649B-9A2A-4728-8579-B2382FBAA957}" type="parTrans" cxnId="{78778D0D-4763-41D5-92D7-44BA3633C2CA}">
      <dgm:prSet/>
      <dgm:spPr/>
      <dgm:t>
        <a:bodyPr/>
        <a:lstStyle/>
        <a:p>
          <a:endParaRPr lang="en-US"/>
        </a:p>
      </dgm:t>
    </dgm:pt>
    <dgm:pt modelId="{21837E5E-3CC6-4F06-A1CA-7FEBA6A9F1AC}" type="sibTrans" cxnId="{78778D0D-4763-41D5-92D7-44BA3633C2CA}">
      <dgm:prSet phldrT="1" phldr="0"/>
      <dgm:spPr/>
      <dgm:t>
        <a:bodyPr/>
        <a:lstStyle/>
        <a:p>
          <a:r>
            <a:rPr lang="en-US"/>
            <a:t>1</a:t>
          </a:r>
          <a:endParaRPr lang="en-US" dirty="0"/>
        </a:p>
      </dgm:t>
    </dgm:pt>
    <dgm:pt modelId="{BDB3D7B3-FABA-4DF7-B1CF-9BE09A2D99A9}">
      <dgm:prSet custT="1"/>
      <dgm:spPr/>
      <dgm:t>
        <a:bodyPr tIns="0"/>
        <a:lstStyle/>
        <a:p>
          <a:pPr rtl="0"/>
          <a:r>
            <a:rPr lang="en-US" sz="1500" dirty="0"/>
            <a:t>Identified what is known and what is not known about assets, needs, and supports available to adolescents in the district and school community.</a:t>
          </a:r>
          <a:endParaRPr lang="en-US" sz="1500" dirty="0">
            <a:latin typeface="+mn-lt"/>
          </a:endParaRPr>
        </a:p>
      </dgm:t>
    </dgm:pt>
    <dgm:pt modelId="{D28CF801-03AB-42D5-ABFF-AF83F73A2BB5}" type="parTrans" cxnId="{DB9A3A7A-2041-455F-B288-64AC13B27817}">
      <dgm:prSet/>
      <dgm:spPr/>
      <dgm:t>
        <a:bodyPr/>
        <a:lstStyle/>
        <a:p>
          <a:endParaRPr lang="en-US"/>
        </a:p>
      </dgm:t>
    </dgm:pt>
    <dgm:pt modelId="{76DC411D-51F3-41B4-8C7A-C2726E3A2798}" type="sibTrans" cxnId="{DB9A3A7A-2041-455F-B288-64AC13B27817}">
      <dgm:prSet phldrT="2" phldr="0"/>
      <dgm:spPr/>
      <dgm:t>
        <a:bodyPr/>
        <a:lstStyle/>
        <a:p>
          <a:r>
            <a:rPr lang="en-US"/>
            <a:t>2</a:t>
          </a:r>
          <a:endParaRPr lang="en-US" dirty="0"/>
        </a:p>
      </dgm:t>
    </dgm:pt>
    <dgm:pt modelId="{1A3012EF-3718-4E69-990A-2B5F01138C7A}">
      <dgm:prSet custT="1"/>
      <dgm:spPr/>
      <dgm:t>
        <a:bodyPr tIns="0"/>
        <a:lstStyle/>
        <a:p>
          <a:r>
            <a:rPr lang="en-US" sz="1500" dirty="0"/>
            <a:t>Developed a plan for data collection to check assumptions and fill in gaps in knowledge about assets, needs, and supports for adolescents of high school age. </a:t>
          </a:r>
        </a:p>
      </dgm:t>
    </dgm:pt>
    <dgm:pt modelId="{426BCBB0-3B4E-4833-A288-D052B883AE9D}" type="parTrans" cxnId="{C032E02C-5B36-4B83-A73B-8F1D53B5E540}">
      <dgm:prSet/>
      <dgm:spPr/>
      <dgm:t>
        <a:bodyPr/>
        <a:lstStyle/>
        <a:p>
          <a:endParaRPr lang="en-US"/>
        </a:p>
      </dgm:t>
    </dgm:pt>
    <dgm:pt modelId="{49AC621B-4C55-4406-BEB8-21EEFBD875F6}" type="sibTrans" cxnId="{C032E02C-5B36-4B83-A73B-8F1D53B5E540}">
      <dgm:prSet phldrT="3" phldr="0"/>
      <dgm:spPr/>
      <dgm:t>
        <a:bodyPr/>
        <a:lstStyle/>
        <a:p>
          <a:r>
            <a:rPr lang="en-US"/>
            <a:t>3</a:t>
          </a:r>
          <a:endParaRPr lang="en-US" dirty="0"/>
        </a:p>
      </dgm:t>
    </dgm:pt>
    <dgm:pt modelId="{E0E2CC57-C371-4BD2-9EE2-F018FA8A0916}">
      <dgm:prSet custT="1"/>
      <dgm:spPr/>
      <dgm:t>
        <a:bodyPr tIns="0"/>
        <a:lstStyle/>
        <a:p>
          <a:r>
            <a:rPr lang="en-US" sz="1500" dirty="0"/>
            <a:t>Set clear next steps for information-gathering process about needs and supports for adolescents. </a:t>
          </a:r>
        </a:p>
      </dgm:t>
    </dgm:pt>
    <dgm:pt modelId="{1F527F76-C11F-44C2-A1C3-B10953740ACC}" type="parTrans" cxnId="{1F4ED132-C8BE-4A3D-AED6-8EACFF1A3FCD}">
      <dgm:prSet/>
      <dgm:spPr/>
      <dgm:t>
        <a:bodyPr/>
        <a:lstStyle/>
        <a:p>
          <a:endParaRPr lang="en-US"/>
        </a:p>
      </dgm:t>
    </dgm:pt>
    <dgm:pt modelId="{72134CC4-9320-4F46-9520-98612F93A27D}" type="sibTrans" cxnId="{1F4ED132-C8BE-4A3D-AED6-8EACFF1A3FCD}">
      <dgm:prSet phldrT="4" phldr="0"/>
      <dgm:spPr/>
      <dgm:t>
        <a:bodyPr/>
        <a:lstStyle/>
        <a:p>
          <a:r>
            <a:rPr lang="en-US"/>
            <a:t>4</a:t>
          </a:r>
          <a:endParaRPr lang="en-US" dirty="0"/>
        </a:p>
      </dgm:t>
    </dgm:pt>
    <dgm:pt modelId="{6D518766-10B8-40F6-B01C-47DC06AC0735}">
      <dgm:prSet custT="1"/>
      <dgm:spPr/>
      <dgm:t>
        <a:bodyPr tIns="0" bIns="0"/>
        <a:lstStyle/>
        <a:p>
          <a:pPr rtl="0">
            <a:lnSpc>
              <a:spcPct val="88000"/>
            </a:lnSpc>
          </a:pPr>
          <a:r>
            <a:rPr lang="en-US" sz="1500" dirty="0"/>
            <a:t>Understood findings from data collection activities and creating an action plan. </a:t>
          </a:r>
          <a:endParaRPr lang="en-US" sz="1500" dirty="0">
            <a:latin typeface="+mn-lt"/>
          </a:endParaRPr>
        </a:p>
      </dgm:t>
    </dgm:pt>
    <dgm:pt modelId="{481A1496-3DBE-4803-B30D-B6D68119FE4E}" type="parTrans" cxnId="{C2577707-6B63-4D1D-96FF-572AB11EAC27}">
      <dgm:prSet/>
      <dgm:spPr/>
      <dgm:t>
        <a:bodyPr/>
        <a:lstStyle/>
        <a:p>
          <a:endParaRPr lang="en-US"/>
        </a:p>
      </dgm:t>
    </dgm:pt>
    <dgm:pt modelId="{EFE6E7E4-D13A-44C1-951B-5B4AA7C69A9C}" type="sibTrans" cxnId="{C2577707-6B63-4D1D-96FF-572AB11EAC27}">
      <dgm:prSet phldrT="5" phldr="0"/>
      <dgm:spPr/>
      <dgm:t>
        <a:bodyPr/>
        <a:lstStyle/>
        <a:p>
          <a:r>
            <a:rPr lang="en-US"/>
            <a:t>5</a:t>
          </a:r>
          <a:endParaRPr lang="en-US" dirty="0"/>
        </a:p>
      </dgm:t>
    </dgm:pt>
    <dgm:pt modelId="{D665F44F-98B1-4F60-A579-2E93FA5B50C1}" type="pres">
      <dgm:prSet presAssocID="{75041097-B230-44D0-AF92-BA174F921021}" presName="Name0" presStyleCnt="0">
        <dgm:presLayoutVars>
          <dgm:animLvl val="lvl"/>
          <dgm:resizeHandles val="exact"/>
        </dgm:presLayoutVars>
      </dgm:prSet>
      <dgm:spPr/>
    </dgm:pt>
    <dgm:pt modelId="{7B9FE1F1-4EEF-49B4-8A27-126FB1B43950}" type="pres">
      <dgm:prSet presAssocID="{CC7E10F9-B02A-4012-83EB-F272F6CAD094}" presName="compositeNode" presStyleCnt="0">
        <dgm:presLayoutVars>
          <dgm:bulletEnabled val="1"/>
        </dgm:presLayoutVars>
      </dgm:prSet>
      <dgm:spPr/>
    </dgm:pt>
    <dgm:pt modelId="{14EDC8BB-8DA1-4572-B29C-9182DC1B6A4F}" type="pres">
      <dgm:prSet presAssocID="{CC7E10F9-B02A-4012-83EB-F272F6CAD094}" presName="bgRect" presStyleLbl="bgAccFollowNode1" presStyleIdx="0" presStyleCnt="5" custScaleY="157748"/>
      <dgm:spPr/>
    </dgm:pt>
    <dgm:pt modelId="{2A011F72-9EF9-433A-919F-65DF73E744D1}" type="pres">
      <dgm:prSet presAssocID="{21837E5E-3CC6-4F06-A1CA-7FEBA6A9F1AC}" presName="sibTransNodeCircle" presStyleLbl="alignNode1" presStyleIdx="0" presStyleCnt="10" custLinFactNeighborY="-61378">
        <dgm:presLayoutVars>
          <dgm:chMax val="0"/>
          <dgm:bulletEnabled/>
        </dgm:presLayoutVars>
      </dgm:prSet>
      <dgm:spPr/>
    </dgm:pt>
    <dgm:pt modelId="{1093133E-7A21-44C1-BA22-F614420EC918}" type="pres">
      <dgm:prSet presAssocID="{CC7E10F9-B02A-4012-83EB-F272F6CAD094}" presName="bottomLine" presStyleLbl="alignNode1" presStyleIdx="1" presStyleCnt="10" custLinFactY="445300000" custLinFactNeighborY="445325024">
        <dgm:presLayoutVars/>
      </dgm:prSet>
      <dgm:spPr/>
    </dgm:pt>
    <dgm:pt modelId="{86B9E652-6996-4537-B259-7D50DDE7F019}" type="pres">
      <dgm:prSet presAssocID="{CC7E10F9-B02A-4012-83EB-F272F6CAD094}" presName="nodeText" presStyleLbl="bgAccFollowNode1" presStyleIdx="0" presStyleCnt="5">
        <dgm:presLayoutVars>
          <dgm:bulletEnabled val="1"/>
        </dgm:presLayoutVars>
      </dgm:prSet>
      <dgm:spPr/>
    </dgm:pt>
    <dgm:pt modelId="{2E857A61-67D2-4844-B554-509877D19DC9}" type="pres">
      <dgm:prSet presAssocID="{21837E5E-3CC6-4F06-A1CA-7FEBA6A9F1AC}" presName="sibTrans" presStyleCnt="0"/>
      <dgm:spPr/>
    </dgm:pt>
    <dgm:pt modelId="{3B66B88A-6AD4-4DFA-B6E4-8E5FCD86BEFF}" type="pres">
      <dgm:prSet presAssocID="{BDB3D7B3-FABA-4DF7-B1CF-9BE09A2D99A9}" presName="compositeNode" presStyleCnt="0">
        <dgm:presLayoutVars>
          <dgm:bulletEnabled val="1"/>
        </dgm:presLayoutVars>
      </dgm:prSet>
      <dgm:spPr/>
    </dgm:pt>
    <dgm:pt modelId="{7BA8E4BC-6E8C-46A0-85D8-DD46E5D63789}" type="pres">
      <dgm:prSet presAssocID="{BDB3D7B3-FABA-4DF7-B1CF-9BE09A2D99A9}" presName="bgRect" presStyleLbl="bgAccFollowNode1" presStyleIdx="1" presStyleCnt="5" custScaleY="157703"/>
      <dgm:spPr/>
    </dgm:pt>
    <dgm:pt modelId="{75EED1BD-2894-4484-A9F3-0E3C1D5E70F1}" type="pres">
      <dgm:prSet presAssocID="{76DC411D-51F3-41B4-8C7A-C2726E3A2798}" presName="sibTransNodeCircle" presStyleLbl="alignNode1" presStyleIdx="2" presStyleCnt="10" custLinFactNeighborY="-61303">
        <dgm:presLayoutVars>
          <dgm:chMax val="0"/>
          <dgm:bulletEnabled/>
        </dgm:presLayoutVars>
      </dgm:prSet>
      <dgm:spPr/>
    </dgm:pt>
    <dgm:pt modelId="{C484273F-AA39-45F2-B46E-797C3CC7A1F9}" type="pres">
      <dgm:prSet presAssocID="{BDB3D7B3-FABA-4DF7-B1CF-9BE09A2D99A9}" presName="bottomLine" presStyleLbl="alignNode1" presStyleIdx="3" presStyleCnt="10" custLinFactY="445300000" custLinFactNeighborY="445325024">
        <dgm:presLayoutVars/>
      </dgm:prSet>
      <dgm:spPr/>
    </dgm:pt>
    <dgm:pt modelId="{9D8E8FE1-63A3-43C5-89AF-BA9E280BDBAA}" type="pres">
      <dgm:prSet presAssocID="{BDB3D7B3-FABA-4DF7-B1CF-9BE09A2D99A9}" presName="nodeText" presStyleLbl="bgAccFollowNode1" presStyleIdx="1" presStyleCnt="5">
        <dgm:presLayoutVars>
          <dgm:bulletEnabled val="1"/>
        </dgm:presLayoutVars>
      </dgm:prSet>
      <dgm:spPr/>
    </dgm:pt>
    <dgm:pt modelId="{3CFB8555-43C0-4838-A5BF-539C0A07EEF3}" type="pres">
      <dgm:prSet presAssocID="{76DC411D-51F3-41B4-8C7A-C2726E3A2798}" presName="sibTrans" presStyleCnt="0"/>
      <dgm:spPr/>
    </dgm:pt>
    <dgm:pt modelId="{7F5ABDC6-35E2-4EB0-B994-181C89FE8FF5}" type="pres">
      <dgm:prSet presAssocID="{1A3012EF-3718-4E69-990A-2B5F01138C7A}" presName="compositeNode" presStyleCnt="0">
        <dgm:presLayoutVars>
          <dgm:bulletEnabled val="1"/>
        </dgm:presLayoutVars>
      </dgm:prSet>
      <dgm:spPr/>
    </dgm:pt>
    <dgm:pt modelId="{701F8136-A199-4252-B90F-B51AF458DDEE}" type="pres">
      <dgm:prSet presAssocID="{1A3012EF-3718-4E69-990A-2B5F01138C7A}" presName="bgRect" presStyleLbl="bgAccFollowNode1" presStyleIdx="2" presStyleCnt="5" custScaleY="157703"/>
      <dgm:spPr/>
    </dgm:pt>
    <dgm:pt modelId="{2124FB71-0B21-4E87-99C9-84B3F9F80AAC}" type="pres">
      <dgm:prSet presAssocID="{49AC621B-4C55-4406-BEB8-21EEFBD875F6}" presName="sibTransNodeCircle" presStyleLbl="alignNode1" presStyleIdx="4" presStyleCnt="10" custLinFactNeighborY="-61303">
        <dgm:presLayoutVars>
          <dgm:chMax val="0"/>
          <dgm:bulletEnabled/>
        </dgm:presLayoutVars>
      </dgm:prSet>
      <dgm:spPr/>
    </dgm:pt>
    <dgm:pt modelId="{35D33C0C-98BB-46A8-BD7B-2B60B5C537BE}" type="pres">
      <dgm:prSet presAssocID="{1A3012EF-3718-4E69-990A-2B5F01138C7A}" presName="bottomLine" presStyleLbl="alignNode1" presStyleIdx="5" presStyleCnt="10" custLinFactY="448200000" custLinFactNeighborY="448269603">
        <dgm:presLayoutVars/>
      </dgm:prSet>
      <dgm:spPr/>
    </dgm:pt>
    <dgm:pt modelId="{74E42ED6-68D8-40E0-9EF3-6F2512F8F513}" type="pres">
      <dgm:prSet presAssocID="{1A3012EF-3718-4E69-990A-2B5F01138C7A}" presName="nodeText" presStyleLbl="bgAccFollowNode1" presStyleIdx="2" presStyleCnt="5">
        <dgm:presLayoutVars>
          <dgm:bulletEnabled val="1"/>
        </dgm:presLayoutVars>
      </dgm:prSet>
      <dgm:spPr/>
    </dgm:pt>
    <dgm:pt modelId="{FB62EBE1-40B4-4BEB-A2DE-18E31612CAD0}" type="pres">
      <dgm:prSet presAssocID="{49AC621B-4C55-4406-BEB8-21EEFBD875F6}" presName="sibTrans" presStyleCnt="0"/>
      <dgm:spPr/>
    </dgm:pt>
    <dgm:pt modelId="{BB921644-ED69-4AF4-8318-045217A6C960}" type="pres">
      <dgm:prSet presAssocID="{E0E2CC57-C371-4BD2-9EE2-F018FA8A0916}" presName="compositeNode" presStyleCnt="0">
        <dgm:presLayoutVars>
          <dgm:bulletEnabled val="1"/>
        </dgm:presLayoutVars>
      </dgm:prSet>
      <dgm:spPr/>
    </dgm:pt>
    <dgm:pt modelId="{D9E44C58-1E3C-4CCA-BEB2-3F66FDB76B21}" type="pres">
      <dgm:prSet presAssocID="{E0E2CC57-C371-4BD2-9EE2-F018FA8A0916}" presName="bgRect" presStyleLbl="bgAccFollowNode1" presStyleIdx="3" presStyleCnt="5" custScaleY="157748"/>
      <dgm:spPr/>
    </dgm:pt>
    <dgm:pt modelId="{D1CF578C-370C-4383-AF7F-7AE63B747504}" type="pres">
      <dgm:prSet presAssocID="{72134CC4-9320-4F46-9520-98612F93A27D}" presName="sibTransNodeCircle" presStyleLbl="alignNode1" presStyleIdx="6" presStyleCnt="10" custLinFactNeighborY="-61378">
        <dgm:presLayoutVars>
          <dgm:chMax val="0"/>
          <dgm:bulletEnabled/>
        </dgm:presLayoutVars>
      </dgm:prSet>
      <dgm:spPr/>
    </dgm:pt>
    <dgm:pt modelId="{D2101097-CC4D-4F67-A91D-93BB85DE03DA}" type="pres">
      <dgm:prSet presAssocID="{E0E2CC57-C371-4BD2-9EE2-F018FA8A0916}" presName="bottomLine" presStyleLbl="alignNode1" presStyleIdx="7" presStyleCnt="10" custLinFactY="461800000" custLinFactNeighborY="461811136">
        <dgm:presLayoutVars/>
      </dgm:prSet>
      <dgm:spPr/>
    </dgm:pt>
    <dgm:pt modelId="{922FE7AB-38E8-47F9-943D-A1C5D2423E64}" type="pres">
      <dgm:prSet presAssocID="{E0E2CC57-C371-4BD2-9EE2-F018FA8A0916}" presName="nodeText" presStyleLbl="bgAccFollowNode1" presStyleIdx="3" presStyleCnt="5">
        <dgm:presLayoutVars>
          <dgm:bulletEnabled val="1"/>
        </dgm:presLayoutVars>
      </dgm:prSet>
      <dgm:spPr/>
    </dgm:pt>
    <dgm:pt modelId="{E1FA59BE-B7EF-4C12-8EB1-D25911CD82A8}" type="pres">
      <dgm:prSet presAssocID="{72134CC4-9320-4F46-9520-98612F93A27D}" presName="sibTrans" presStyleCnt="0"/>
      <dgm:spPr/>
    </dgm:pt>
    <dgm:pt modelId="{64CE6DE9-BB6F-4155-BDF0-5E251F59CF59}" type="pres">
      <dgm:prSet presAssocID="{6D518766-10B8-40F6-B01C-47DC06AC0735}" presName="compositeNode" presStyleCnt="0">
        <dgm:presLayoutVars>
          <dgm:bulletEnabled val="1"/>
        </dgm:presLayoutVars>
      </dgm:prSet>
      <dgm:spPr/>
    </dgm:pt>
    <dgm:pt modelId="{1D2622B0-9AFB-4F6A-A853-9124F3AA40F3}" type="pres">
      <dgm:prSet presAssocID="{6D518766-10B8-40F6-B01C-47DC06AC0735}" presName="bgRect" presStyleLbl="bgAccFollowNode1" presStyleIdx="4" presStyleCnt="5" custScaleY="157748"/>
      <dgm:spPr/>
    </dgm:pt>
    <dgm:pt modelId="{BD2A8CDB-2BDC-41EF-B1BA-7B41D006888D}" type="pres">
      <dgm:prSet presAssocID="{EFE6E7E4-D13A-44C1-951B-5B4AA7C69A9C}" presName="sibTransNodeCircle" presStyleLbl="alignNode1" presStyleIdx="8" presStyleCnt="10" custLinFactNeighborY="-61378">
        <dgm:presLayoutVars>
          <dgm:chMax val="0"/>
          <dgm:bulletEnabled/>
        </dgm:presLayoutVars>
      </dgm:prSet>
      <dgm:spPr/>
    </dgm:pt>
    <dgm:pt modelId="{C5B0B4EC-8D97-4676-AC13-9C53E9CED814}" type="pres">
      <dgm:prSet presAssocID="{6D518766-10B8-40F6-B01C-47DC06AC0735}" presName="bottomLine" presStyleLbl="alignNode1" presStyleIdx="9" presStyleCnt="10" custLinFactY="456444462" custLinFactNeighborY="456500000">
        <dgm:presLayoutVars/>
      </dgm:prSet>
      <dgm:spPr/>
    </dgm:pt>
    <dgm:pt modelId="{9F8217D6-F18E-475B-976B-4F581F98B965}" type="pres">
      <dgm:prSet presAssocID="{6D518766-10B8-40F6-B01C-47DC06AC0735}" presName="nodeText" presStyleLbl="bgAccFollowNode1" presStyleIdx="4" presStyleCnt="5">
        <dgm:presLayoutVars>
          <dgm:bulletEnabled val="1"/>
        </dgm:presLayoutVars>
      </dgm:prSet>
      <dgm:spPr/>
    </dgm:pt>
  </dgm:ptLst>
  <dgm:cxnLst>
    <dgm:cxn modelId="{C2577707-6B63-4D1D-96FF-572AB11EAC27}" srcId="{75041097-B230-44D0-AF92-BA174F921021}" destId="{6D518766-10B8-40F6-B01C-47DC06AC0735}" srcOrd="4" destOrd="0" parTransId="{481A1496-3DBE-4803-B30D-B6D68119FE4E}" sibTransId="{EFE6E7E4-D13A-44C1-951B-5B4AA7C69A9C}"/>
    <dgm:cxn modelId="{78778D0D-4763-41D5-92D7-44BA3633C2CA}" srcId="{75041097-B230-44D0-AF92-BA174F921021}" destId="{CC7E10F9-B02A-4012-83EB-F272F6CAD094}" srcOrd="0" destOrd="0" parTransId="{15F9649B-9A2A-4728-8579-B2382FBAA957}" sibTransId="{21837E5E-3CC6-4F06-A1CA-7FEBA6A9F1AC}"/>
    <dgm:cxn modelId="{26154F13-2F06-4FFA-B9D3-8CD2DA73C582}" type="presOf" srcId="{1A3012EF-3718-4E69-990A-2B5F01138C7A}" destId="{701F8136-A199-4252-B90F-B51AF458DDEE}" srcOrd="0" destOrd="0" presId="urn:microsoft.com/office/officeart/2016/7/layout/BasicLinearProcessNumbered"/>
    <dgm:cxn modelId="{C032E02C-5B36-4B83-A73B-8F1D53B5E540}" srcId="{75041097-B230-44D0-AF92-BA174F921021}" destId="{1A3012EF-3718-4E69-990A-2B5F01138C7A}" srcOrd="2" destOrd="0" parTransId="{426BCBB0-3B4E-4833-A288-D052B883AE9D}" sibTransId="{49AC621B-4C55-4406-BEB8-21EEFBD875F6}"/>
    <dgm:cxn modelId="{1F4ED132-C8BE-4A3D-AED6-8EACFF1A3FCD}" srcId="{75041097-B230-44D0-AF92-BA174F921021}" destId="{E0E2CC57-C371-4BD2-9EE2-F018FA8A0916}" srcOrd="3" destOrd="0" parTransId="{1F527F76-C11F-44C2-A1C3-B10953740ACC}" sibTransId="{72134CC4-9320-4F46-9520-98612F93A27D}"/>
    <dgm:cxn modelId="{BAC3105B-00FF-4586-B252-F5A922761AF0}" type="presOf" srcId="{BDB3D7B3-FABA-4DF7-B1CF-9BE09A2D99A9}" destId="{7BA8E4BC-6E8C-46A0-85D8-DD46E5D63789}" srcOrd="0" destOrd="0" presId="urn:microsoft.com/office/officeart/2016/7/layout/BasicLinearProcessNumbered"/>
    <dgm:cxn modelId="{90B9F566-6D82-4A51-8F17-BC6E40453471}" type="presOf" srcId="{1A3012EF-3718-4E69-990A-2B5F01138C7A}" destId="{74E42ED6-68D8-40E0-9EF3-6F2512F8F513}" srcOrd="1" destOrd="0" presId="urn:microsoft.com/office/officeart/2016/7/layout/BasicLinearProcessNumbered"/>
    <dgm:cxn modelId="{6953CF6E-C7A6-4AAD-AEBA-9A84AB972417}" type="presOf" srcId="{76DC411D-51F3-41B4-8C7A-C2726E3A2798}" destId="{75EED1BD-2894-4484-A9F3-0E3C1D5E70F1}" srcOrd="0" destOrd="0" presId="urn:microsoft.com/office/officeart/2016/7/layout/BasicLinearProcessNumbered"/>
    <dgm:cxn modelId="{A1C93E6F-D143-4964-A169-4ADA9A66EF66}" type="presOf" srcId="{E0E2CC57-C371-4BD2-9EE2-F018FA8A0916}" destId="{922FE7AB-38E8-47F9-943D-A1C5D2423E64}" srcOrd="1" destOrd="0" presId="urn:microsoft.com/office/officeart/2016/7/layout/BasicLinearProcessNumbered"/>
    <dgm:cxn modelId="{9D7E8558-F322-4B8B-BFFA-088610BCB0C2}" type="presOf" srcId="{72134CC4-9320-4F46-9520-98612F93A27D}" destId="{D1CF578C-370C-4383-AF7F-7AE63B747504}" srcOrd="0" destOrd="0" presId="urn:microsoft.com/office/officeart/2016/7/layout/BasicLinearProcessNumbered"/>
    <dgm:cxn modelId="{DB9A3A7A-2041-455F-B288-64AC13B27817}" srcId="{75041097-B230-44D0-AF92-BA174F921021}" destId="{BDB3D7B3-FABA-4DF7-B1CF-9BE09A2D99A9}" srcOrd="1" destOrd="0" parTransId="{D28CF801-03AB-42D5-ABFF-AF83F73A2BB5}" sibTransId="{76DC411D-51F3-41B4-8C7A-C2726E3A2798}"/>
    <dgm:cxn modelId="{BCDCC988-FA81-4481-9433-E6E9305A5E4D}" type="presOf" srcId="{6D518766-10B8-40F6-B01C-47DC06AC0735}" destId="{9F8217D6-F18E-475B-976B-4F581F98B965}" srcOrd="1" destOrd="0" presId="urn:microsoft.com/office/officeart/2016/7/layout/BasicLinearProcessNumbered"/>
    <dgm:cxn modelId="{1F40558D-720D-4251-ACA1-89B7E6A548BF}" type="presOf" srcId="{CC7E10F9-B02A-4012-83EB-F272F6CAD094}" destId="{14EDC8BB-8DA1-4572-B29C-9182DC1B6A4F}" srcOrd="0" destOrd="0" presId="urn:microsoft.com/office/officeart/2016/7/layout/BasicLinearProcessNumbered"/>
    <dgm:cxn modelId="{AEB633A5-881D-45BE-953B-FF05BD3E575D}" type="presOf" srcId="{CC7E10F9-B02A-4012-83EB-F272F6CAD094}" destId="{86B9E652-6996-4537-B259-7D50DDE7F019}" srcOrd="1" destOrd="0" presId="urn:microsoft.com/office/officeart/2016/7/layout/BasicLinearProcessNumbered"/>
    <dgm:cxn modelId="{5CB3C8B6-2072-4309-8E45-26671F571902}" type="presOf" srcId="{49AC621B-4C55-4406-BEB8-21EEFBD875F6}" destId="{2124FB71-0B21-4E87-99C9-84B3F9F80AAC}" srcOrd="0" destOrd="0" presId="urn:microsoft.com/office/officeart/2016/7/layout/BasicLinearProcessNumbered"/>
    <dgm:cxn modelId="{23C9DFC1-7FA4-497F-9A0E-9E953C26B3EC}" type="presOf" srcId="{BDB3D7B3-FABA-4DF7-B1CF-9BE09A2D99A9}" destId="{9D8E8FE1-63A3-43C5-89AF-BA9E280BDBAA}" srcOrd="1" destOrd="0" presId="urn:microsoft.com/office/officeart/2016/7/layout/BasicLinearProcessNumbered"/>
    <dgm:cxn modelId="{EC0088D6-F82E-420B-8EF2-902D69C1B019}" type="presOf" srcId="{E0E2CC57-C371-4BD2-9EE2-F018FA8A0916}" destId="{D9E44C58-1E3C-4CCA-BEB2-3F66FDB76B21}" srcOrd="0" destOrd="0" presId="urn:microsoft.com/office/officeart/2016/7/layout/BasicLinearProcessNumbered"/>
    <dgm:cxn modelId="{9A0A5DDC-E1A7-4F37-9F2E-7BF7D631D163}" type="presOf" srcId="{75041097-B230-44D0-AF92-BA174F921021}" destId="{D665F44F-98B1-4F60-A579-2E93FA5B50C1}" srcOrd="0" destOrd="0" presId="urn:microsoft.com/office/officeart/2016/7/layout/BasicLinearProcessNumbered"/>
    <dgm:cxn modelId="{9AE718E0-B9AE-469F-AE6A-9A75739ED721}" type="presOf" srcId="{6D518766-10B8-40F6-B01C-47DC06AC0735}" destId="{1D2622B0-9AFB-4F6A-A853-9124F3AA40F3}" srcOrd="0" destOrd="0" presId="urn:microsoft.com/office/officeart/2016/7/layout/BasicLinearProcessNumbered"/>
    <dgm:cxn modelId="{92A54AEA-B3BF-4DF8-84A1-38F630BE40D4}" type="presOf" srcId="{21837E5E-3CC6-4F06-A1CA-7FEBA6A9F1AC}" destId="{2A011F72-9EF9-433A-919F-65DF73E744D1}" srcOrd="0" destOrd="0" presId="urn:microsoft.com/office/officeart/2016/7/layout/BasicLinearProcessNumbered"/>
    <dgm:cxn modelId="{44E3F0EF-112E-4332-B2BE-05BBE9E0F5B1}" type="presOf" srcId="{EFE6E7E4-D13A-44C1-951B-5B4AA7C69A9C}" destId="{BD2A8CDB-2BDC-41EF-B1BA-7B41D006888D}" srcOrd="0" destOrd="0" presId="urn:microsoft.com/office/officeart/2016/7/layout/BasicLinearProcessNumbered"/>
    <dgm:cxn modelId="{3BD77F26-884E-4579-ACD7-0A3C8D2D01B4}" type="presParOf" srcId="{D665F44F-98B1-4F60-A579-2E93FA5B50C1}" destId="{7B9FE1F1-4EEF-49B4-8A27-126FB1B43950}" srcOrd="0" destOrd="0" presId="urn:microsoft.com/office/officeart/2016/7/layout/BasicLinearProcessNumbered"/>
    <dgm:cxn modelId="{195C6D9B-5D90-4269-92CC-5F0A8DFC96F3}" type="presParOf" srcId="{7B9FE1F1-4EEF-49B4-8A27-126FB1B43950}" destId="{14EDC8BB-8DA1-4572-B29C-9182DC1B6A4F}" srcOrd="0" destOrd="0" presId="urn:microsoft.com/office/officeart/2016/7/layout/BasicLinearProcessNumbered"/>
    <dgm:cxn modelId="{F248A70A-A534-49F8-800B-056D4A009112}" type="presParOf" srcId="{7B9FE1F1-4EEF-49B4-8A27-126FB1B43950}" destId="{2A011F72-9EF9-433A-919F-65DF73E744D1}" srcOrd="1" destOrd="0" presId="urn:microsoft.com/office/officeart/2016/7/layout/BasicLinearProcessNumbered"/>
    <dgm:cxn modelId="{6FD33BA5-4403-4511-884A-D3BAAA3D7D3B}" type="presParOf" srcId="{7B9FE1F1-4EEF-49B4-8A27-126FB1B43950}" destId="{1093133E-7A21-44C1-BA22-F614420EC918}" srcOrd="2" destOrd="0" presId="urn:microsoft.com/office/officeart/2016/7/layout/BasicLinearProcessNumbered"/>
    <dgm:cxn modelId="{B9AED07D-AC06-41DC-80C7-314218A86C0C}" type="presParOf" srcId="{7B9FE1F1-4EEF-49B4-8A27-126FB1B43950}" destId="{86B9E652-6996-4537-B259-7D50DDE7F019}" srcOrd="3" destOrd="0" presId="urn:microsoft.com/office/officeart/2016/7/layout/BasicLinearProcessNumbered"/>
    <dgm:cxn modelId="{512AA28C-0518-4F70-8DA6-280F2EA6F9B8}" type="presParOf" srcId="{D665F44F-98B1-4F60-A579-2E93FA5B50C1}" destId="{2E857A61-67D2-4844-B554-509877D19DC9}" srcOrd="1" destOrd="0" presId="urn:microsoft.com/office/officeart/2016/7/layout/BasicLinearProcessNumbered"/>
    <dgm:cxn modelId="{555E77E4-01CC-46A1-9D78-B7C1511D850F}" type="presParOf" srcId="{D665F44F-98B1-4F60-A579-2E93FA5B50C1}" destId="{3B66B88A-6AD4-4DFA-B6E4-8E5FCD86BEFF}" srcOrd="2" destOrd="0" presId="urn:microsoft.com/office/officeart/2016/7/layout/BasicLinearProcessNumbered"/>
    <dgm:cxn modelId="{D514A91F-B805-4342-83BA-F4385AA42453}" type="presParOf" srcId="{3B66B88A-6AD4-4DFA-B6E4-8E5FCD86BEFF}" destId="{7BA8E4BC-6E8C-46A0-85D8-DD46E5D63789}" srcOrd="0" destOrd="0" presId="urn:microsoft.com/office/officeart/2016/7/layout/BasicLinearProcessNumbered"/>
    <dgm:cxn modelId="{B37A1AEE-5A7A-4639-A522-19E2059A0DD1}" type="presParOf" srcId="{3B66B88A-6AD4-4DFA-B6E4-8E5FCD86BEFF}" destId="{75EED1BD-2894-4484-A9F3-0E3C1D5E70F1}" srcOrd="1" destOrd="0" presId="urn:microsoft.com/office/officeart/2016/7/layout/BasicLinearProcessNumbered"/>
    <dgm:cxn modelId="{28194F29-E306-4C58-84FB-6AA0A583D3E6}" type="presParOf" srcId="{3B66B88A-6AD4-4DFA-B6E4-8E5FCD86BEFF}" destId="{C484273F-AA39-45F2-B46E-797C3CC7A1F9}" srcOrd="2" destOrd="0" presId="urn:microsoft.com/office/officeart/2016/7/layout/BasicLinearProcessNumbered"/>
    <dgm:cxn modelId="{0486E346-0A72-4445-96F1-806074781E42}" type="presParOf" srcId="{3B66B88A-6AD4-4DFA-B6E4-8E5FCD86BEFF}" destId="{9D8E8FE1-63A3-43C5-89AF-BA9E280BDBAA}" srcOrd="3" destOrd="0" presId="urn:microsoft.com/office/officeart/2016/7/layout/BasicLinearProcessNumbered"/>
    <dgm:cxn modelId="{674B2E95-8BF0-43AB-AE6C-F1AC32A6CAA2}" type="presParOf" srcId="{D665F44F-98B1-4F60-A579-2E93FA5B50C1}" destId="{3CFB8555-43C0-4838-A5BF-539C0A07EEF3}" srcOrd="3" destOrd="0" presId="urn:microsoft.com/office/officeart/2016/7/layout/BasicLinearProcessNumbered"/>
    <dgm:cxn modelId="{43D54453-9A6B-40D7-AA11-EB799F9AE178}" type="presParOf" srcId="{D665F44F-98B1-4F60-A579-2E93FA5B50C1}" destId="{7F5ABDC6-35E2-4EB0-B994-181C89FE8FF5}" srcOrd="4" destOrd="0" presId="urn:microsoft.com/office/officeart/2016/7/layout/BasicLinearProcessNumbered"/>
    <dgm:cxn modelId="{67E96369-ED92-4AA3-B899-E9E54FD7EDE7}" type="presParOf" srcId="{7F5ABDC6-35E2-4EB0-B994-181C89FE8FF5}" destId="{701F8136-A199-4252-B90F-B51AF458DDEE}" srcOrd="0" destOrd="0" presId="urn:microsoft.com/office/officeart/2016/7/layout/BasicLinearProcessNumbered"/>
    <dgm:cxn modelId="{D4C3A200-0E8D-47A9-B0CD-EBC42874A8E9}" type="presParOf" srcId="{7F5ABDC6-35E2-4EB0-B994-181C89FE8FF5}" destId="{2124FB71-0B21-4E87-99C9-84B3F9F80AAC}" srcOrd="1" destOrd="0" presId="urn:microsoft.com/office/officeart/2016/7/layout/BasicLinearProcessNumbered"/>
    <dgm:cxn modelId="{48A052A1-08CE-4334-B108-3296E7CFDAAC}" type="presParOf" srcId="{7F5ABDC6-35E2-4EB0-B994-181C89FE8FF5}" destId="{35D33C0C-98BB-46A8-BD7B-2B60B5C537BE}" srcOrd="2" destOrd="0" presId="urn:microsoft.com/office/officeart/2016/7/layout/BasicLinearProcessNumbered"/>
    <dgm:cxn modelId="{6D8EE6D3-D355-40CC-ABC9-1E59EF95F341}" type="presParOf" srcId="{7F5ABDC6-35E2-4EB0-B994-181C89FE8FF5}" destId="{74E42ED6-68D8-40E0-9EF3-6F2512F8F513}" srcOrd="3" destOrd="0" presId="urn:microsoft.com/office/officeart/2016/7/layout/BasicLinearProcessNumbered"/>
    <dgm:cxn modelId="{E58A9875-7D9A-447D-AFDA-86A3EC85A196}" type="presParOf" srcId="{D665F44F-98B1-4F60-A579-2E93FA5B50C1}" destId="{FB62EBE1-40B4-4BEB-A2DE-18E31612CAD0}" srcOrd="5" destOrd="0" presId="urn:microsoft.com/office/officeart/2016/7/layout/BasicLinearProcessNumbered"/>
    <dgm:cxn modelId="{18806CCD-CC69-4537-95BB-36386DE56BCE}" type="presParOf" srcId="{D665F44F-98B1-4F60-A579-2E93FA5B50C1}" destId="{BB921644-ED69-4AF4-8318-045217A6C960}" srcOrd="6" destOrd="0" presId="urn:microsoft.com/office/officeart/2016/7/layout/BasicLinearProcessNumbered"/>
    <dgm:cxn modelId="{8A494A66-8E6E-4352-B581-8406E633F2BB}" type="presParOf" srcId="{BB921644-ED69-4AF4-8318-045217A6C960}" destId="{D9E44C58-1E3C-4CCA-BEB2-3F66FDB76B21}" srcOrd="0" destOrd="0" presId="urn:microsoft.com/office/officeart/2016/7/layout/BasicLinearProcessNumbered"/>
    <dgm:cxn modelId="{658AB12B-043A-487D-A83B-8271647C30D9}" type="presParOf" srcId="{BB921644-ED69-4AF4-8318-045217A6C960}" destId="{D1CF578C-370C-4383-AF7F-7AE63B747504}" srcOrd="1" destOrd="0" presId="urn:microsoft.com/office/officeart/2016/7/layout/BasicLinearProcessNumbered"/>
    <dgm:cxn modelId="{E09DE60A-72C0-4C25-B316-CD89DF64CF79}" type="presParOf" srcId="{BB921644-ED69-4AF4-8318-045217A6C960}" destId="{D2101097-CC4D-4F67-A91D-93BB85DE03DA}" srcOrd="2" destOrd="0" presId="urn:microsoft.com/office/officeart/2016/7/layout/BasicLinearProcessNumbered"/>
    <dgm:cxn modelId="{B31EF658-C71A-4A43-94D9-D41F2945BC50}" type="presParOf" srcId="{BB921644-ED69-4AF4-8318-045217A6C960}" destId="{922FE7AB-38E8-47F9-943D-A1C5D2423E64}" srcOrd="3" destOrd="0" presId="urn:microsoft.com/office/officeart/2016/7/layout/BasicLinearProcessNumbered"/>
    <dgm:cxn modelId="{BE4142F9-6A50-4E78-A213-AECFC4676901}" type="presParOf" srcId="{D665F44F-98B1-4F60-A579-2E93FA5B50C1}" destId="{E1FA59BE-B7EF-4C12-8EB1-D25911CD82A8}" srcOrd="7" destOrd="0" presId="urn:microsoft.com/office/officeart/2016/7/layout/BasicLinearProcessNumbered"/>
    <dgm:cxn modelId="{DADFEED6-90A0-441E-AFB6-3B8F0B7204FE}" type="presParOf" srcId="{D665F44F-98B1-4F60-A579-2E93FA5B50C1}" destId="{64CE6DE9-BB6F-4155-BDF0-5E251F59CF59}" srcOrd="8" destOrd="0" presId="urn:microsoft.com/office/officeart/2016/7/layout/BasicLinearProcessNumbered"/>
    <dgm:cxn modelId="{02B2CD9D-7BC2-42FB-A3F6-B08C321362A7}" type="presParOf" srcId="{64CE6DE9-BB6F-4155-BDF0-5E251F59CF59}" destId="{1D2622B0-9AFB-4F6A-A853-9124F3AA40F3}" srcOrd="0" destOrd="0" presId="urn:microsoft.com/office/officeart/2016/7/layout/BasicLinearProcessNumbered"/>
    <dgm:cxn modelId="{71741CF4-299F-4B38-96BF-3118BB205699}" type="presParOf" srcId="{64CE6DE9-BB6F-4155-BDF0-5E251F59CF59}" destId="{BD2A8CDB-2BDC-41EF-B1BA-7B41D006888D}" srcOrd="1" destOrd="0" presId="urn:microsoft.com/office/officeart/2016/7/layout/BasicLinearProcessNumbered"/>
    <dgm:cxn modelId="{C1F60A9B-BF66-41D9-BCF2-D6F182BCD525}" type="presParOf" srcId="{64CE6DE9-BB6F-4155-BDF0-5E251F59CF59}" destId="{C5B0B4EC-8D97-4676-AC13-9C53E9CED814}" srcOrd="2" destOrd="0" presId="urn:microsoft.com/office/officeart/2016/7/layout/BasicLinearProcessNumbered"/>
    <dgm:cxn modelId="{DC3BEAF9-9BA2-4A89-A224-6D72C361CB5F}" type="presParOf" srcId="{64CE6DE9-BB6F-4155-BDF0-5E251F59CF59}" destId="{9F8217D6-F18E-475B-976B-4F581F98B96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987628-C92E-4771-8019-20EBCE56DE15}"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8DE8B9BA-7B62-48A5-9167-C1DCED760B3C}">
      <dgm:prSet/>
      <dgm:spPr/>
      <dgm:t>
        <a:bodyPr/>
        <a:lstStyle/>
        <a:p>
          <a:r>
            <a:rPr lang="en-US" dirty="0"/>
            <a:t>1. Develop</a:t>
          </a:r>
        </a:p>
      </dgm:t>
    </dgm:pt>
    <dgm:pt modelId="{18457B19-B3AF-471A-863B-DCD46B61D4A5}" type="parTrans" cxnId="{01FFC696-D96F-4AF9-99F6-357190DF0169}">
      <dgm:prSet/>
      <dgm:spPr/>
      <dgm:t>
        <a:bodyPr/>
        <a:lstStyle/>
        <a:p>
          <a:endParaRPr lang="en-US"/>
        </a:p>
      </dgm:t>
    </dgm:pt>
    <dgm:pt modelId="{536D8285-3AE0-4798-80AB-6F1C436EA944}" type="sibTrans" cxnId="{01FFC696-D96F-4AF9-99F6-357190DF0169}">
      <dgm:prSet/>
      <dgm:spPr/>
      <dgm:t>
        <a:bodyPr/>
        <a:lstStyle/>
        <a:p>
          <a:endParaRPr lang="en-US"/>
        </a:p>
      </dgm:t>
    </dgm:pt>
    <dgm:pt modelId="{47AD4D7B-AA71-4322-8A3B-726E28B482E8}">
      <dgm:prSet custT="1"/>
      <dgm:spPr/>
      <dgm:t>
        <a:bodyPr/>
        <a:lstStyle/>
        <a:p>
          <a:pPr rtl="0"/>
          <a:r>
            <a:rPr lang="en-US" sz="2000" dirty="0"/>
            <a:t>Develop a robust picture of the high school age</a:t>
          </a:r>
          <a:r>
            <a:rPr lang="en-US" sz="2000" dirty="0">
              <a:latin typeface="Calibri Light" panose="020F0302020204030204"/>
            </a:rPr>
            <a:t> adolescents </a:t>
          </a:r>
          <a:r>
            <a:rPr lang="en-US" sz="2000" dirty="0"/>
            <a:t>in your community. </a:t>
          </a:r>
          <a:r>
            <a:rPr lang="en-US" sz="2000" b="1" dirty="0"/>
            <a:t>This includes adolescents who are in school and those who might have dropped out or are marginally connected to school</a:t>
          </a:r>
          <a:r>
            <a:rPr lang="en-US" sz="2000" dirty="0"/>
            <a:t>.</a:t>
          </a:r>
          <a:r>
            <a:rPr lang="en-US" sz="2000" dirty="0">
              <a:latin typeface="Calibri Light" panose="020F0302020204030204"/>
            </a:rPr>
            <a:t> </a:t>
          </a:r>
          <a:endParaRPr lang="en-US" sz="2000" dirty="0"/>
        </a:p>
      </dgm:t>
    </dgm:pt>
    <dgm:pt modelId="{88F269E8-6955-4992-8993-660277C22884}" type="parTrans" cxnId="{FF86FE96-A64B-4922-A29A-1FEBBBFA1175}">
      <dgm:prSet/>
      <dgm:spPr/>
      <dgm:t>
        <a:bodyPr/>
        <a:lstStyle/>
        <a:p>
          <a:endParaRPr lang="en-US"/>
        </a:p>
      </dgm:t>
    </dgm:pt>
    <dgm:pt modelId="{7BDB0E85-BED3-4E7E-A6BC-1F9DA0489AD4}" type="sibTrans" cxnId="{FF86FE96-A64B-4922-A29A-1FEBBBFA1175}">
      <dgm:prSet/>
      <dgm:spPr/>
      <dgm:t>
        <a:bodyPr/>
        <a:lstStyle/>
        <a:p>
          <a:endParaRPr lang="en-US"/>
        </a:p>
      </dgm:t>
    </dgm:pt>
    <dgm:pt modelId="{482E9067-509B-45BC-987C-354906F07674}">
      <dgm:prSet/>
      <dgm:spPr/>
      <dgm:t>
        <a:bodyPr/>
        <a:lstStyle/>
        <a:p>
          <a:r>
            <a:rPr lang="en-US" dirty="0"/>
            <a:t>2. Identify and Assess</a:t>
          </a:r>
        </a:p>
      </dgm:t>
    </dgm:pt>
    <dgm:pt modelId="{BCA61F6F-543D-4D61-932D-086309057CB3}" type="parTrans" cxnId="{60515FD0-A2BB-4B88-AEEC-2828BE757EC1}">
      <dgm:prSet/>
      <dgm:spPr/>
      <dgm:t>
        <a:bodyPr/>
        <a:lstStyle/>
        <a:p>
          <a:endParaRPr lang="en-US"/>
        </a:p>
      </dgm:t>
    </dgm:pt>
    <dgm:pt modelId="{7C30A8C8-3A21-427F-AE8A-BF6A1DF84470}" type="sibTrans" cxnId="{60515FD0-A2BB-4B88-AEEC-2828BE757EC1}">
      <dgm:prSet/>
      <dgm:spPr/>
      <dgm:t>
        <a:bodyPr/>
        <a:lstStyle/>
        <a:p>
          <a:endParaRPr lang="en-US"/>
        </a:p>
      </dgm:t>
    </dgm:pt>
    <dgm:pt modelId="{6C600832-CF5C-402C-8414-70A7CD7018DD}">
      <dgm:prSet/>
      <dgm:spPr/>
      <dgm:t>
        <a:bodyPr/>
        <a:lstStyle/>
        <a:p>
          <a:r>
            <a:rPr lang="en-US" dirty="0"/>
            <a:t>Identify and assess the </a:t>
          </a:r>
          <a:r>
            <a:rPr lang="en-US" b="1" dirty="0"/>
            <a:t>existing resources </a:t>
          </a:r>
          <a:r>
            <a:rPr lang="en-US" dirty="0"/>
            <a:t>in your community that provide opportunities and services for them. </a:t>
          </a:r>
        </a:p>
      </dgm:t>
    </dgm:pt>
    <dgm:pt modelId="{1A345C0A-44E1-4633-B984-4346FEEBACC8}" type="parTrans" cxnId="{CF25DF5D-7392-4334-8C50-45CF2C1C312F}">
      <dgm:prSet/>
      <dgm:spPr/>
      <dgm:t>
        <a:bodyPr/>
        <a:lstStyle/>
        <a:p>
          <a:endParaRPr lang="en-US"/>
        </a:p>
      </dgm:t>
    </dgm:pt>
    <dgm:pt modelId="{199C3B3B-0B35-4FCF-9A72-B11EAA44F307}" type="sibTrans" cxnId="{CF25DF5D-7392-4334-8C50-45CF2C1C312F}">
      <dgm:prSet/>
      <dgm:spPr/>
      <dgm:t>
        <a:bodyPr/>
        <a:lstStyle/>
        <a:p>
          <a:endParaRPr lang="en-US"/>
        </a:p>
      </dgm:t>
    </dgm:pt>
    <dgm:pt modelId="{FD7232A7-8D8C-486C-90E6-896336EB8CAC}">
      <dgm:prSet/>
      <dgm:spPr/>
      <dgm:t>
        <a:bodyPr/>
        <a:lstStyle/>
        <a:p>
          <a:r>
            <a:rPr lang="en-US" dirty="0"/>
            <a:t>3. Identify Gaps</a:t>
          </a:r>
        </a:p>
      </dgm:t>
    </dgm:pt>
    <dgm:pt modelId="{502A40FD-2FD5-4F2E-9748-7860B6CF006D}" type="parTrans" cxnId="{0667B15C-C54C-4ABE-8D29-8076AB3CA58D}">
      <dgm:prSet/>
      <dgm:spPr/>
      <dgm:t>
        <a:bodyPr/>
        <a:lstStyle/>
        <a:p>
          <a:endParaRPr lang="en-US"/>
        </a:p>
      </dgm:t>
    </dgm:pt>
    <dgm:pt modelId="{8798A402-EE28-4002-BEFD-20B1A48945B0}" type="sibTrans" cxnId="{0667B15C-C54C-4ABE-8D29-8076AB3CA58D}">
      <dgm:prSet/>
      <dgm:spPr/>
      <dgm:t>
        <a:bodyPr/>
        <a:lstStyle/>
        <a:p>
          <a:endParaRPr lang="en-US"/>
        </a:p>
      </dgm:t>
    </dgm:pt>
    <dgm:pt modelId="{771CF5B1-DD84-4474-AC44-53A512E416BF}">
      <dgm:prSet/>
      <dgm:spPr/>
      <dgm:t>
        <a:bodyPr/>
        <a:lstStyle/>
        <a:p>
          <a:pPr rtl="0"/>
          <a:r>
            <a:rPr lang="en-US" dirty="0"/>
            <a:t>Identify </a:t>
          </a:r>
          <a:r>
            <a:rPr lang="en-US" b="1" dirty="0"/>
            <a:t>gaps in resources </a:t>
          </a:r>
          <a:r>
            <a:rPr lang="en-US" dirty="0"/>
            <a:t>to meet the needs of all </a:t>
          </a:r>
          <a:r>
            <a:rPr lang="en-US" dirty="0">
              <a:latin typeface="Calibri Light" panose="020F0302020204030204"/>
            </a:rPr>
            <a:t>adolescents</a:t>
          </a:r>
          <a:r>
            <a:rPr lang="en-US" dirty="0"/>
            <a:t> of high school age.</a:t>
          </a:r>
        </a:p>
      </dgm:t>
    </dgm:pt>
    <dgm:pt modelId="{627A6148-7912-413A-979F-45C8162CFC72}" type="parTrans" cxnId="{D0A8E8CE-6167-4CFA-A812-B4A105B035A9}">
      <dgm:prSet/>
      <dgm:spPr/>
      <dgm:t>
        <a:bodyPr/>
        <a:lstStyle/>
        <a:p>
          <a:endParaRPr lang="en-US"/>
        </a:p>
      </dgm:t>
    </dgm:pt>
    <dgm:pt modelId="{F0BD38ED-BCC7-4411-956D-B717890A8A5D}" type="sibTrans" cxnId="{D0A8E8CE-6167-4CFA-A812-B4A105B035A9}">
      <dgm:prSet/>
      <dgm:spPr/>
      <dgm:t>
        <a:bodyPr/>
        <a:lstStyle/>
        <a:p>
          <a:endParaRPr lang="en-US"/>
        </a:p>
      </dgm:t>
    </dgm:pt>
    <dgm:pt modelId="{1AFFF302-96A4-4C3C-BC8E-7ABC78F23500}" type="pres">
      <dgm:prSet presAssocID="{BC987628-C92E-4771-8019-20EBCE56DE15}" presName="Name0" presStyleCnt="0">
        <dgm:presLayoutVars>
          <dgm:dir/>
          <dgm:animLvl val="lvl"/>
          <dgm:resizeHandles val="exact"/>
        </dgm:presLayoutVars>
      </dgm:prSet>
      <dgm:spPr/>
    </dgm:pt>
    <dgm:pt modelId="{D12C13B3-8545-43D1-B3DC-9A98C29006BA}" type="pres">
      <dgm:prSet presAssocID="{8DE8B9BA-7B62-48A5-9167-C1DCED760B3C}" presName="composite" presStyleCnt="0"/>
      <dgm:spPr/>
    </dgm:pt>
    <dgm:pt modelId="{188C0283-83D8-4EB3-A97D-CE3E418001D9}" type="pres">
      <dgm:prSet presAssocID="{8DE8B9BA-7B62-48A5-9167-C1DCED760B3C}" presName="parTx" presStyleLbl="alignNode1" presStyleIdx="0" presStyleCnt="3">
        <dgm:presLayoutVars>
          <dgm:chMax val="0"/>
          <dgm:chPref val="0"/>
        </dgm:presLayoutVars>
      </dgm:prSet>
      <dgm:spPr/>
    </dgm:pt>
    <dgm:pt modelId="{982AA505-33CC-47F6-BDB4-0C6CC82D161C}" type="pres">
      <dgm:prSet presAssocID="{8DE8B9BA-7B62-48A5-9167-C1DCED760B3C}" presName="desTx" presStyleLbl="alignAccFollowNode1" presStyleIdx="0" presStyleCnt="3">
        <dgm:presLayoutVars/>
      </dgm:prSet>
      <dgm:spPr/>
    </dgm:pt>
    <dgm:pt modelId="{6A5EA99D-9B65-412F-80D7-0B99B3CF6D9E}" type="pres">
      <dgm:prSet presAssocID="{536D8285-3AE0-4798-80AB-6F1C436EA944}" presName="space" presStyleCnt="0"/>
      <dgm:spPr/>
    </dgm:pt>
    <dgm:pt modelId="{87E65629-CBBC-45F4-85B1-440B5391FEC7}" type="pres">
      <dgm:prSet presAssocID="{482E9067-509B-45BC-987C-354906F07674}" presName="composite" presStyleCnt="0"/>
      <dgm:spPr/>
    </dgm:pt>
    <dgm:pt modelId="{62BE8E62-2882-4B55-AA87-615CA2F3F008}" type="pres">
      <dgm:prSet presAssocID="{482E9067-509B-45BC-987C-354906F07674}" presName="parTx" presStyleLbl="alignNode1" presStyleIdx="1" presStyleCnt="3">
        <dgm:presLayoutVars>
          <dgm:chMax val="0"/>
          <dgm:chPref val="0"/>
        </dgm:presLayoutVars>
      </dgm:prSet>
      <dgm:spPr/>
    </dgm:pt>
    <dgm:pt modelId="{BB47D9EA-8A6E-4D01-B895-488D9D723898}" type="pres">
      <dgm:prSet presAssocID="{482E9067-509B-45BC-987C-354906F07674}" presName="desTx" presStyleLbl="alignAccFollowNode1" presStyleIdx="1" presStyleCnt="3">
        <dgm:presLayoutVars/>
      </dgm:prSet>
      <dgm:spPr/>
    </dgm:pt>
    <dgm:pt modelId="{52A107C2-9C4F-4EC3-8BD9-BAC13A39D63C}" type="pres">
      <dgm:prSet presAssocID="{7C30A8C8-3A21-427F-AE8A-BF6A1DF84470}" presName="space" presStyleCnt="0"/>
      <dgm:spPr/>
    </dgm:pt>
    <dgm:pt modelId="{7D7C6976-B95E-4469-B4A2-36EE379B1094}" type="pres">
      <dgm:prSet presAssocID="{FD7232A7-8D8C-486C-90E6-896336EB8CAC}" presName="composite" presStyleCnt="0"/>
      <dgm:spPr/>
    </dgm:pt>
    <dgm:pt modelId="{543C9849-9A29-4541-8F89-AFAFEAC6C867}" type="pres">
      <dgm:prSet presAssocID="{FD7232A7-8D8C-486C-90E6-896336EB8CAC}" presName="parTx" presStyleLbl="alignNode1" presStyleIdx="2" presStyleCnt="3">
        <dgm:presLayoutVars>
          <dgm:chMax val="0"/>
          <dgm:chPref val="0"/>
        </dgm:presLayoutVars>
      </dgm:prSet>
      <dgm:spPr/>
    </dgm:pt>
    <dgm:pt modelId="{19CA7D1E-9343-46F4-A2E4-FC18AE924F32}" type="pres">
      <dgm:prSet presAssocID="{FD7232A7-8D8C-486C-90E6-896336EB8CAC}" presName="desTx" presStyleLbl="alignAccFollowNode1" presStyleIdx="2" presStyleCnt="3">
        <dgm:presLayoutVars/>
      </dgm:prSet>
      <dgm:spPr/>
    </dgm:pt>
  </dgm:ptLst>
  <dgm:cxnLst>
    <dgm:cxn modelId="{66715238-FCD8-4FD6-96C3-4E9278A74A00}" type="presOf" srcId="{482E9067-509B-45BC-987C-354906F07674}" destId="{62BE8E62-2882-4B55-AA87-615CA2F3F008}" srcOrd="0" destOrd="0" presId="urn:microsoft.com/office/officeart/2016/7/layout/ChevronBlockProcess"/>
    <dgm:cxn modelId="{0667B15C-C54C-4ABE-8D29-8076AB3CA58D}" srcId="{BC987628-C92E-4771-8019-20EBCE56DE15}" destId="{FD7232A7-8D8C-486C-90E6-896336EB8CAC}" srcOrd="2" destOrd="0" parTransId="{502A40FD-2FD5-4F2E-9748-7860B6CF006D}" sibTransId="{8798A402-EE28-4002-BEFD-20B1A48945B0}"/>
    <dgm:cxn modelId="{CF25DF5D-7392-4334-8C50-45CF2C1C312F}" srcId="{482E9067-509B-45BC-987C-354906F07674}" destId="{6C600832-CF5C-402C-8414-70A7CD7018DD}" srcOrd="0" destOrd="0" parTransId="{1A345C0A-44E1-4633-B984-4346FEEBACC8}" sibTransId="{199C3B3B-0B35-4FCF-9A72-B11EAA44F307}"/>
    <dgm:cxn modelId="{00D7FB79-A7EC-471E-9A83-08F65777F0D5}" type="presOf" srcId="{47AD4D7B-AA71-4322-8A3B-726E28B482E8}" destId="{982AA505-33CC-47F6-BDB4-0C6CC82D161C}" srcOrd="0" destOrd="0" presId="urn:microsoft.com/office/officeart/2016/7/layout/ChevronBlockProcess"/>
    <dgm:cxn modelId="{01FFC696-D96F-4AF9-99F6-357190DF0169}" srcId="{BC987628-C92E-4771-8019-20EBCE56DE15}" destId="{8DE8B9BA-7B62-48A5-9167-C1DCED760B3C}" srcOrd="0" destOrd="0" parTransId="{18457B19-B3AF-471A-863B-DCD46B61D4A5}" sibTransId="{536D8285-3AE0-4798-80AB-6F1C436EA944}"/>
    <dgm:cxn modelId="{FF86FE96-A64B-4922-A29A-1FEBBBFA1175}" srcId="{8DE8B9BA-7B62-48A5-9167-C1DCED760B3C}" destId="{47AD4D7B-AA71-4322-8A3B-726E28B482E8}" srcOrd="0" destOrd="0" parTransId="{88F269E8-6955-4992-8993-660277C22884}" sibTransId="{7BDB0E85-BED3-4E7E-A6BC-1F9DA0489AD4}"/>
    <dgm:cxn modelId="{E801C6B6-008F-4344-996E-A5CA8C35D841}" type="presOf" srcId="{BC987628-C92E-4771-8019-20EBCE56DE15}" destId="{1AFFF302-96A4-4C3C-BC8E-7ABC78F23500}" srcOrd="0" destOrd="0" presId="urn:microsoft.com/office/officeart/2016/7/layout/ChevronBlockProcess"/>
    <dgm:cxn modelId="{D0A8E8CE-6167-4CFA-A812-B4A105B035A9}" srcId="{FD7232A7-8D8C-486C-90E6-896336EB8CAC}" destId="{771CF5B1-DD84-4474-AC44-53A512E416BF}" srcOrd="0" destOrd="0" parTransId="{627A6148-7912-413A-979F-45C8162CFC72}" sibTransId="{F0BD38ED-BCC7-4411-956D-B717890A8A5D}"/>
    <dgm:cxn modelId="{10FBFBCF-B55E-4F5D-A59B-6350B95B4640}" type="presOf" srcId="{FD7232A7-8D8C-486C-90E6-896336EB8CAC}" destId="{543C9849-9A29-4541-8F89-AFAFEAC6C867}" srcOrd="0" destOrd="0" presId="urn:microsoft.com/office/officeart/2016/7/layout/ChevronBlockProcess"/>
    <dgm:cxn modelId="{60515FD0-A2BB-4B88-AEEC-2828BE757EC1}" srcId="{BC987628-C92E-4771-8019-20EBCE56DE15}" destId="{482E9067-509B-45BC-987C-354906F07674}" srcOrd="1" destOrd="0" parTransId="{BCA61F6F-543D-4D61-932D-086309057CB3}" sibTransId="{7C30A8C8-3A21-427F-AE8A-BF6A1DF84470}"/>
    <dgm:cxn modelId="{DA5407F0-6F37-4759-9D4E-69CD9AA6F6F1}" type="presOf" srcId="{8DE8B9BA-7B62-48A5-9167-C1DCED760B3C}" destId="{188C0283-83D8-4EB3-A97D-CE3E418001D9}" srcOrd="0" destOrd="0" presId="urn:microsoft.com/office/officeart/2016/7/layout/ChevronBlockProcess"/>
    <dgm:cxn modelId="{AD6B1AF2-20E1-40EC-8BA0-32A7EA1847FE}" type="presOf" srcId="{6C600832-CF5C-402C-8414-70A7CD7018DD}" destId="{BB47D9EA-8A6E-4D01-B895-488D9D723898}" srcOrd="0" destOrd="0" presId="urn:microsoft.com/office/officeart/2016/7/layout/ChevronBlockProcess"/>
    <dgm:cxn modelId="{7799ADFC-90C4-4246-8F74-3ACE5BA0FC16}" type="presOf" srcId="{771CF5B1-DD84-4474-AC44-53A512E416BF}" destId="{19CA7D1E-9343-46F4-A2E4-FC18AE924F32}" srcOrd="0" destOrd="0" presId="urn:microsoft.com/office/officeart/2016/7/layout/ChevronBlockProcess"/>
    <dgm:cxn modelId="{FFD27379-4D15-408B-BECD-FF4C28CDA497}" type="presParOf" srcId="{1AFFF302-96A4-4C3C-BC8E-7ABC78F23500}" destId="{D12C13B3-8545-43D1-B3DC-9A98C29006BA}" srcOrd="0" destOrd="0" presId="urn:microsoft.com/office/officeart/2016/7/layout/ChevronBlockProcess"/>
    <dgm:cxn modelId="{B710C343-9898-45F4-ABEA-BA4F108B5FC5}" type="presParOf" srcId="{D12C13B3-8545-43D1-B3DC-9A98C29006BA}" destId="{188C0283-83D8-4EB3-A97D-CE3E418001D9}" srcOrd="0" destOrd="0" presId="urn:microsoft.com/office/officeart/2016/7/layout/ChevronBlockProcess"/>
    <dgm:cxn modelId="{B51E78CD-E2D8-44B5-95B3-52F70AFBB4C6}" type="presParOf" srcId="{D12C13B3-8545-43D1-B3DC-9A98C29006BA}" destId="{982AA505-33CC-47F6-BDB4-0C6CC82D161C}" srcOrd="1" destOrd="0" presId="urn:microsoft.com/office/officeart/2016/7/layout/ChevronBlockProcess"/>
    <dgm:cxn modelId="{1B012DEF-6D5E-4CB9-91CF-7F48A0C3F228}" type="presParOf" srcId="{1AFFF302-96A4-4C3C-BC8E-7ABC78F23500}" destId="{6A5EA99D-9B65-412F-80D7-0B99B3CF6D9E}" srcOrd="1" destOrd="0" presId="urn:microsoft.com/office/officeart/2016/7/layout/ChevronBlockProcess"/>
    <dgm:cxn modelId="{9D2C8D61-4B76-4223-B7BA-CE9B518A5112}" type="presParOf" srcId="{1AFFF302-96A4-4C3C-BC8E-7ABC78F23500}" destId="{87E65629-CBBC-45F4-85B1-440B5391FEC7}" srcOrd="2" destOrd="0" presId="urn:microsoft.com/office/officeart/2016/7/layout/ChevronBlockProcess"/>
    <dgm:cxn modelId="{29918FD1-DC2E-4CB0-B2FA-5FF98350A901}" type="presParOf" srcId="{87E65629-CBBC-45F4-85B1-440B5391FEC7}" destId="{62BE8E62-2882-4B55-AA87-615CA2F3F008}" srcOrd="0" destOrd="0" presId="urn:microsoft.com/office/officeart/2016/7/layout/ChevronBlockProcess"/>
    <dgm:cxn modelId="{659BD675-3DDA-4958-8A31-1F6E82C704DF}" type="presParOf" srcId="{87E65629-CBBC-45F4-85B1-440B5391FEC7}" destId="{BB47D9EA-8A6E-4D01-B895-488D9D723898}" srcOrd="1" destOrd="0" presId="urn:microsoft.com/office/officeart/2016/7/layout/ChevronBlockProcess"/>
    <dgm:cxn modelId="{F34DC452-F602-41C7-B6F8-C8C251FE1D50}" type="presParOf" srcId="{1AFFF302-96A4-4C3C-BC8E-7ABC78F23500}" destId="{52A107C2-9C4F-4EC3-8BD9-BAC13A39D63C}" srcOrd="3" destOrd="0" presId="urn:microsoft.com/office/officeart/2016/7/layout/ChevronBlockProcess"/>
    <dgm:cxn modelId="{2C0C671A-D96E-4BD2-A706-BE228652A6E7}" type="presParOf" srcId="{1AFFF302-96A4-4C3C-BC8E-7ABC78F23500}" destId="{7D7C6976-B95E-4469-B4A2-36EE379B1094}" srcOrd="4" destOrd="0" presId="urn:microsoft.com/office/officeart/2016/7/layout/ChevronBlockProcess"/>
    <dgm:cxn modelId="{75174EFE-D772-4227-B5DC-04547C90CAEC}" type="presParOf" srcId="{7D7C6976-B95E-4469-B4A2-36EE379B1094}" destId="{543C9849-9A29-4541-8F89-AFAFEAC6C867}" srcOrd="0" destOrd="0" presId="urn:microsoft.com/office/officeart/2016/7/layout/ChevronBlockProcess"/>
    <dgm:cxn modelId="{A43C530B-EA63-4253-AB2B-23EC6DB62E8E}" type="presParOf" srcId="{7D7C6976-B95E-4469-B4A2-36EE379B1094}" destId="{19CA7D1E-9343-46F4-A2E4-FC18AE924F32}"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041097-B230-44D0-AF92-BA174F92102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CC7E10F9-B02A-4012-83EB-F272F6CAD094}">
      <dgm:prSet custT="1"/>
      <dgm:spPr/>
      <dgm:t>
        <a:bodyPr tIns="0"/>
        <a:lstStyle/>
        <a:p>
          <a:pPr rtl="0">
            <a:lnSpc>
              <a:spcPct val="90000"/>
            </a:lnSpc>
          </a:pPr>
          <a:r>
            <a:rPr lang="en-US" sz="1500" dirty="0"/>
            <a:t>Built a shared understanding about the importance of engaging the full community in supporting adolescents</a:t>
          </a:r>
          <a:endParaRPr lang="en-US" sz="1500" dirty="0">
            <a:latin typeface="+mn-lt"/>
          </a:endParaRPr>
        </a:p>
      </dgm:t>
    </dgm:pt>
    <dgm:pt modelId="{15F9649B-9A2A-4728-8579-B2382FBAA957}" type="parTrans" cxnId="{78778D0D-4763-41D5-92D7-44BA3633C2CA}">
      <dgm:prSet/>
      <dgm:spPr/>
      <dgm:t>
        <a:bodyPr/>
        <a:lstStyle/>
        <a:p>
          <a:endParaRPr lang="en-US"/>
        </a:p>
      </dgm:t>
    </dgm:pt>
    <dgm:pt modelId="{21837E5E-3CC6-4F06-A1CA-7FEBA6A9F1AC}" type="sibTrans" cxnId="{78778D0D-4763-41D5-92D7-44BA3633C2CA}">
      <dgm:prSet phldrT="1" phldr="0"/>
      <dgm:spPr/>
      <dgm:t>
        <a:bodyPr/>
        <a:lstStyle/>
        <a:p>
          <a:r>
            <a:rPr lang="en-US" dirty="0"/>
            <a:t>1</a:t>
          </a:r>
        </a:p>
      </dgm:t>
    </dgm:pt>
    <dgm:pt modelId="{BDB3D7B3-FABA-4DF7-B1CF-9BE09A2D99A9}">
      <dgm:prSet custT="1"/>
      <dgm:spPr/>
      <dgm:t>
        <a:bodyPr tIns="0"/>
        <a:lstStyle/>
        <a:p>
          <a:pPr rtl="0"/>
          <a:r>
            <a:rPr lang="en-US" sz="1500" dirty="0"/>
            <a:t>Identified what is known and what is not known about assets, needs, and supports available to adolescents in the district.</a:t>
          </a:r>
          <a:endParaRPr lang="en-US" sz="1500" dirty="0">
            <a:latin typeface="+mn-lt"/>
          </a:endParaRPr>
        </a:p>
      </dgm:t>
    </dgm:pt>
    <dgm:pt modelId="{D28CF801-03AB-42D5-ABFF-AF83F73A2BB5}" type="parTrans" cxnId="{DB9A3A7A-2041-455F-B288-64AC13B27817}">
      <dgm:prSet/>
      <dgm:spPr/>
      <dgm:t>
        <a:bodyPr/>
        <a:lstStyle/>
        <a:p>
          <a:endParaRPr lang="en-US"/>
        </a:p>
      </dgm:t>
    </dgm:pt>
    <dgm:pt modelId="{76DC411D-51F3-41B4-8C7A-C2726E3A2798}" type="sibTrans" cxnId="{DB9A3A7A-2041-455F-B288-64AC13B27817}">
      <dgm:prSet phldrT="2" phldr="0"/>
      <dgm:spPr/>
      <dgm:t>
        <a:bodyPr/>
        <a:lstStyle/>
        <a:p>
          <a:r>
            <a:rPr lang="en-US" dirty="0"/>
            <a:t>2</a:t>
          </a:r>
        </a:p>
      </dgm:t>
    </dgm:pt>
    <dgm:pt modelId="{1A3012EF-3718-4E69-990A-2B5F01138C7A}">
      <dgm:prSet custT="1"/>
      <dgm:spPr/>
      <dgm:t>
        <a:bodyPr tIns="0"/>
        <a:lstStyle/>
        <a:p>
          <a:r>
            <a:rPr lang="en-US" sz="1500" dirty="0"/>
            <a:t>Developed a plan for data collection to check assumptions and fill in gaps in knowledge about assets, needs, and supports for adolescents of high school age. </a:t>
          </a:r>
        </a:p>
      </dgm:t>
    </dgm:pt>
    <dgm:pt modelId="{426BCBB0-3B4E-4833-A288-D052B883AE9D}" type="parTrans" cxnId="{C032E02C-5B36-4B83-A73B-8F1D53B5E540}">
      <dgm:prSet/>
      <dgm:spPr/>
      <dgm:t>
        <a:bodyPr/>
        <a:lstStyle/>
        <a:p>
          <a:endParaRPr lang="en-US"/>
        </a:p>
      </dgm:t>
    </dgm:pt>
    <dgm:pt modelId="{49AC621B-4C55-4406-BEB8-21EEFBD875F6}" type="sibTrans" cxnId="{C032E02C-5B36-4B83-A73B-8F1D53B5E540}">
      <dgm:prSet phldrT="3" phldr="0"/>
      <dgm:spPr/>
      <dgm:t>
        <a:bodyPr/>
        <a:lstStyle/>
        <a:p>
          <a:r>
            <a:rPr lang="en-US" dirty="0"/>
            <a:t>3</a:t>
          </a:r>
        </a:p>
      </dgm:t>
    </dgm:pt>
    <dgm:pt modelId="{E0E2CC57-C371-4BD2-9EE2-F018FA8A0916}">
      <dgm:prSet custT="1"/>
      <dgm:spPr/>
      <dgm:t>
        <a:bodyPr tIns="0"/>
        <a:lstStyle/>
        <a:p>
          <a:r>
            <a:rPr lang="en-US" sz="1500" dirty="0"/>
            <a:t>Set clear next steps for information-gathering process about needs and supports for adolescents. </a:t>
          </a:r>
        </a:p>
      </dgm:t>
    </dgm:pt>
    <dgm:pt modelId="{1F527F76-C11F-44C2-A1C3-B10953740ACC}" type="parTrans" cxnId="{1F4ED132-C8BE-4A3D-AED6-8EACFF1A3FCD}">
      <dgm:prSet/>
      <dgm:spPr/>
      <dgm:t>
        <a:bodyPr/>
        <a:lstStyle/>
        <a:p>
          <a:endParaRPr lang="en-US"/>
        </a:p>
      </dgm:t>
    </dgm:pt>
    <dgm:pt modelId="{72134CC4-9320-4F46-9520-98612F93A27D}" type="sibTrans" cxnId="{1F4ED132-C8BE-4A3D-AED6-8EACFF1A3FCD}">
      <dgm:prSet phldrT="4" phldr="0"/>
      <dgm:spPr/>
      <dgm:t>
        <a:bodyPr/>
        <a:lstStyle/>
        <a:p>
          <a:r>
            <a:rPr lang="en-US" dirty="0"/>
            <a:t>4</a:t>
          </a:r>
        </a:p>
      </dgm:t>
    </dgm:pt>
    <dgm:pt modelId="{6D518766-10B8-40F6-B01C-47DC06AC0735}">
      <dgm:prSet custT="1"/>
      <dgm:spPr/>
      <dgm:t>
        <a:bodyPr tIns="0" bIns="0"/>
        <a:lstStyle/>
        <a:p>
          <a:pPr rtl="0">
            <a:lnSpc>
              <a:spcPct val="88000"/>
            </a:lnSpc>
          </a:pPr>
          <a:r>
            <a:rPr lang="en-US" sz="1500" dirty="0"/>
            <a:t>Understood findings from data collection activities and creating an action plan. </a:t>
          </a:r>
          <a:endParaRPr lang="en-US" sz="1500" dirty="0">
            <a:latin typeface="+mn-lt"/>
          </a:endParaRPr>
        </a:p>
      </dgm:t>
    </dgm:pt>
    <dgm:pt modelId="{481A1496-3DBE-4803-B30D-B6D68119FE4E}" type="parTrans" cxnId="{C2577707-6B63-4D1D-96FF-572AB11EAC27}">
      <dgm:prSet/>
      <dgm:spPr/>
      <dgm:t>
        <a:bodyPr/>
        <a:lstStyle/>
        <a:p>
          <a:endParaRPr lang="en-US"/>
        </a:p>
      </dgm:t>
    </dgm:pt>
    <dgm:pt modelId="{EFE6E7E4-D13A-44C1-951B-5B4AA7C69A9C}" type="sibTrans" cxnId="{C2577707-6B63-4D1D-96FF-572AB11EAC27}">
      <dgm:prSet phldrT="5" phldr="0"/>
      <dgm:spPr/>
      <dgm:t>
        <a:bodyPr/>
        <a:lstStyle/>
        <a:p>
          <a:r>
            <a:rPr lang="en-US" dirty="0"/>
            <a:t>5</a:t>
          </a:r>
        </a:p>
      </dgm:t>
    </dgm:pt>
    <dgm:pt modelId="{D665F44F-98B1-4F60-A579-2E93FA5B50C1}" type="pres">
      <dgm:prSet presAssocID="{75041097-B230-44D0-AF92-BA174F921021}" presName="Name0" presStyleCnt="0">
        <dgm:presLayoutVars>
          <dgm:animLvl val="lvl"/>
          <dgm:resizeHandles val="exact"/>
        </dgm:presLayoutVars>
      </dgm:prSet>
      <dgm:spPr/>
    </dgm:pt>
    <dgm:pt modelId="{7B9FE1F1-4EEF-49B4-8A27-126FB1B43950}" type="pres">
      <dgm:prSet presAssocID="{CC7E10F9-B02A-4012-83EB-F272F6CAD094}" presName="compositeNode" presStyleCnt="0">
        <dgm:presLayoutVars>
          <dgm:bulletEnabled val="1"/>
        </dgm:presLayoutVars>
      </dgm:prSet>
      <dgm:spPr/>
    </dgm:pt>
    <dgm:pt modelId="{14EDC8BB-8DA1-4572-B29C-9182DC1B6A4F}" type="pres">
      <dgm:prSet presAssocID="{CC7E10F9-B02A-4012-83EB-F272F6CAD094}" presName="bgRect" presStyleLbl="bgAccFollowNode1" presStyleIdx="0" presStyleCnt="5" custScaleY="157748"/>
      <dgm:spPr/>
    </dgm:pt>
    <dgm:pt modelId="{2A011F72-9EF9-433A-919F-65DF73E744D1}" type="pres">
      <dgm:prSet presAssocID="{21837E5E-3CC6-4F06-A1CA-7FEBA6A9F1AC}" presName="sibTransNodeCircle" presStyleLbl="alignNode1" presStyleIdx="0" presStyleCnt="10" custLinFactNeighborY="-61378">
        <dgm:presLayoutVars>
          <dgm:chMax val="0"/>
          <dgm:bulletEnabled/>
        </dgm:presLayoutVars>
      </dgm:prSet>
      <dgm:spPr/>
    </dgm:pt>
    <dgm:pt modelId="{1093133E-7A21-44C1-BA22-F614420EC918}" type="pres">
      <dgm:prSet presAssocID="{CC7E10F9-B02A-4012-83EB-F272F6CAD094}" presName="bottomLine" presStyleLbl="alignNode1" presStyleIdx="1" presStyleCnt="10" custLinFactY="445300000" custLinFactNeighborY="445325024">
        <dgm:presLayoutVars/>
      </dgm:prSet>
      <dgm:spPr/>
    </dgm:pt>
    <dgm:pt modelId="{86B9E652-6996-4537-B259-7D50DDE7F019}" type="pres">
      <dgm:prSet presAssocID="{CC7E10F9-B02A-4012-83EB-F272F6CAD094}" presName="nodeText" presStyleLbl="bgAccFollowNode1" presStyleIdx="0" presStyleCnt="5">
        <dgm:presLayoutVars>
          <dgm:bulletEnabled val="1"/>
        </dgm:presLayoutVars>
      </dgm:prSet>
      <dgm:spPr/>
    </dgm:pt>
    <dgm:pt modelId="{2E857A61-67D2-4844-B554-509877D19DC9}" type="pres">
      <dgm:prSet presAssocID="{21837E5E-3CC6-4F06-A1CA-7FEBA6A9F1AC}" presName="sibTrans" presStyleCnt="0"/>
      <dgm:spPr/>
    </dgm:pt>
    <dgm:pt modelId="{3B66B88A-6AD4-4DFA-B6E4-8E5FCD86BEFF}" type="pres">
      <dgm:prSet presAssocID="{BDB3D7B3-FABA-4DF7-B1CF-9BE09A2D99A9}" presName="compositeNode" presStyleCnt="0">
        <dgm:presLayoutVars>
          <dgm:bulletEnabled val="1"/>
        </dgm:presLayoutVars>
      </dgm:prSet>
      <dgm:spPr/>
    </dgm:pt>
    <dgm:pt modelId="{7BA8E4BC-6E8C-46A0-85D8-DD46E5D63789}" type="pres">
      <dgm:prSet presAssocID="{BDB3D7B3-FABA-4DF7-B1CF-9BE09A2D99A9}" presName="bgRect" presStyleLbl="bgAccFollowNode1" presStyleIdx="1" presStyleCnt="5" custScaleY="157703"/>
      <dgm:spPr/>
    </dgm:pt>
    <dgm:pt modelId="{75EED1BD-2894-4484-A9F3-0E3C1D5E70F1}" type="pres">
      <dgm:prSet presAssocID="{76DC411D-51F3-41B4-8C7A-C2726E3A2798}" presName="sibTransNodeCircle" presStyleLbl="alignNode1" presStyleIdx="2" presStyleCnt="10" custLinFactNeighborY="-61303">
        <dgm:presLayoutVars>
          <dgm:chMax val="0"/>
          <dgm:bulletEnabled/>
        </dgm:presLayoutVars>
      </dgm:prSet>
      <dgm:spPr/>
    </dgm:pt>
    <dgm:pt modelId="{C484273F-AA39-45F2-B46E-797C3CC7A1F9}" type="pres">
      <dgm:prSet presAssocID="{BDB3D7B3-FABA-4DF7-B1CF-9BE09A2D99A9}" presName="bottomLine" presStyleLbl="alignNode1" presStyleIdx="3" presStyleCnt="10" custLinFactY="445300000" custLinFactNeighborY="445325024">
        <dgm:presLayoutVars/>
      </dgm:prSet>
      <dgm:spPr/>
    </dgm:pt>
    <dgm:pt modelId="{9D8E8FE1-63A3-43C5-89AF-BA9E280BDBAA}" type="pres">
      <dgm:prSet presAssocID="{BDB3D7B3-FABA-4DF7-B1CF-9BE09A2D99A9}" presName="nodeText" presStyleLbl="bgAccFollowNode1" presStyleIdx="1" presStyleCnt="5">
        <dgm:presLayoutVars>
          <dgm:bulletEnabled val="1"/>
        </dgm:presLayoutVars>
      </dgm:prSet>
      <dgm:spPr/>
    </dgm:pt>
    <dgm:pt modelId="{3CFB8555-43C0-4838-A5BF-539C0A07EEF3}" type="pres">
      <dgm:prSet presAssocID="{76DC411D-51F3-41B4-8C7A-C2726E3A2798}" presName="sibTrans" presStyleCnt="0"/>
      <dgm:spPr/>
    </dgm:pt>
    <dgm:pt modelId="{7F5ABDC6-35E2-4EB0-B994-181C89FE8FF5}" type="pres">
      <dgm:prSet presAssocID="{1A3012EF-3718-4E69-990A-2B5F01138C7A}" presName="compositeNode" presStyleCnt="0">
        <dgm:presLayoutVars>
          <dgm:bulletEnabled val="1"/>
        </dgm:presLayoutVars>
      </dgm:prSet>
      <dgm:spPr/>
    </dgm:pt>
    <dgm:pt modelId="{701F8136-A199-4252-B90F-B51AF458DDEE}" type="pres">
      <dgm:prSet presAssocID="{1A3012EF-3718-4E69-990A-2B5F01138C7A}" presName="bgRect" presStyleLbl="bgAccFollowNode1" presStyleIdx="2" presStyleCnt="5" custScaleY="157703"/>
      <dgm:spPr/>
    </dgm:pt>
    <dgm:pt modelId="{2124FB71-0B21-4E87-99C9-84B3F9F80AAC}" type="pres">
      <dgm:prSet presAssocID="{49AC621B-4C55-4406-BEB8-21EEFBD875F6}" presName="sibTransNodeCircle" presStyleLbl="alignNode1" presStyleIdx="4" presStyleCnt="10" custLinFactNeighborY="-61303">
        <dgm:presLayoutVars>
          <dgm:chMax val="0"/>
          <dgm:bulletEnabled/>
        </dgm:presLayoutVars>
      </dgm:prSet>
      <dgm:spPr/>
    </dgm:pt>
    <dgm:pt modelId="{35D33C0C-98BB-46A8-BD7B-2B60B5C537BE}" type="pres">
      <dgm:prSet presAssocID="{1A3012EF-3718-4E69-990A-2B5F01138C7A}" presName="bottomLine" presStyleLbl="alignNode1" presStyleIdx="5" presStyleCnt="10" custLinFactY="448200000" custLinFactNeighborY="448269603">
        <dgm:presLayoutVars/>
      </dgm:prSet>
      <dgm:spPr/>
    </dgm:pt>
    <dgm:pt modelId="{74E42ED6-68D8-40E0-9EF3-6F2512F8F513}" type="pres">
      <dgm:prSet presAssocID="{1A3012EF-3718-4E69-990A-2B5F01138C7A}" presName="nodeText" presStyleLbl="bgAccFollowNode1" presStyleIdx="2" presStyleCnt="5">
        <dgm:presLayoutVars>
          <dgm:bulletEnabled val="1"/>
        </dgm:presLayoutVars>
      </dgm:prSet>
      <dgm:spPr/>
    </dgm:pt>
    <dgm:pt modelId="{FB62EBE1-40B4-4BEB-A2DE-18E31612CAD0}" type="pres">
      <dgm:prSet presAssocID="{49AC621B-4C55-4406-BEB8-21EEFBD875F6}" presName="sibTrans" presStyleCnt="0"/>
      <dgm:spPr/>
    </dgm:pt>
    <dgm:pt modelId="{BB921644-ED69-4AF4-8318-045217A6C960}" type="pres">
      <dgm:prSet presAssocID="{E0E2CC57-C371-4BD2-9EE2-F018FA8A0916}" presName="compositeNode" presStyleCnt="0">
        <dgm:presLayoutVars>
          <dgm:bulletEnabled val="1"/>
        </dgm:presLayoutVars>
      </dgm:prSet>
      <dgm:spPr/>
    </dgm:pt>
    <dgm:pt modelId="{D9E44C58-1E3C-4CCA-BEB2-3F66FDB76B21}" type="pres">
      <dgm:prSet presAssocID="{E0E2CC57-C371-4BD2-9EE2-F018FA8A0916}" presName="bgRect" presStyleLbl="bgAccFollowNode1" presStyleIdx="3" presStyleCnt="5" custScaleY="157748"/>
      <dgm:spPr/>
    </dgm:pt>
    <dgm:pt modelId="{D1CF578C-370C-4383-AF7F-7AE63B747504}" type="pres">
      <dgm:prSet presAssocID="{72134CC4-9320-4F46-9520-98612F93A27D}" presName="sibTransNodeCircle" presStyleLbl="alignNode1" presStyleIdx="6" presStyleCnt="10" custLinFactNeighborY="-61378">
        <dgm:presLayoutVars>
          <dgm:chMax val="0"/>
          <dgm:bulletEnabled/>
        </dgm:presLayoutVars>
      </dgm:prSet>
      <dgm:spPr/>
    </dgm:pt>
    <dgm:pt modelId="{D2101097-CC4D-4F67-A91D-93BB85DE03DA}" type="pres">
      <dgm:prSet presAssocID="{E0E2CC57-C371-4BD2-9EE2-F018FA8A0916}" presName="bottomLine" presStyleLbl="alignNode1" presStyleIdx="7" presStyleCnt="10" custLinFactY="461800000" custLinFactNeighborY="461811136">
        <dgm:presLayoutVars/>
      </dgm:prSet>
      <dgm:spPr/>
    </dgm:pt>
    <dgm:pt modelId="{922FE7AB-38E8-47F9-943D-A1C5D2423E64}" type="pres">
      <dgm:prSet presAssocID="{E0E2CC57-C371-4BD2-9EE2-F018FA8A0916}" presName="nodeText" presStyleLbl="bgAccFollowNode1" presStyleIdx="3" presStyleCnt="5">
        <dgm:presLayoutVars>
          <dgm:bulletEnabled val="1"/>
        </dgm:presLayoutVars>
      </dgm:prSet>
      <dgm:spPr/>
    </dgm:pt>
    <dgm:pt modelId="{E1FA59BE-B7EF-4C12-8EB1-D25911CD82A8}" type="pres">
      <dgm:prSet presAssocID="{72134CC4-9320-4F46-9520-98612F93A27D}" presName="sibTrans" presStyleCnt="0"/>
      <dgm:spPr/>
    </dgm:pt>
    <dgm:pt modelId="{64CE6DE9-BB6F-4155-BDF0-5E251F59CF59}" type="pres">
      <dgm:prSet presAssocID="{6D518766-10B8-40F6-B01C-47DC06AC0735}" presName="compositeNode" presStyleCnt="0">
        <dgm:presLayoutVars>
          <dgm:bulletEnabled val="1"/>
        </dgm:presLayoutVars>
      </dgm:prSet>
      <dgm:spPr/>
    </dgm:pt>
    <dgm:pt modelId="{1D2622B0-9AFB-4F6A-A853-9124F3AA40F3}" type="pres">
      <dgm:prSet presAssocID="{6D518766-10B8-40F6-B01C-47DC06AC0735}" presName="bgRect" presStyleLbl="bgAccFollowNode1" presStyleIdx="4" presStyleCnt="5" custScaleY="157748"/>
      <dgm:spPr/>
    </dgm:pt>
    <dgm:pt modelId="{BD2A8CDB-2BDC-41EF-B1BA-7B41D006888D}" type="pres">
      <dgm:prSet presAssocID="{EFE6E7E4-D13A-44C1-951B-5B4AA7C69A9C}" presName="sibTransNodeCircle" presStyleLbl="alignNode1" presStyleIdx="8" presStyleCnt="10" custLinFactNeighborY="-61378">
        <dgm:presLayoutVars>
          <dgm:chMax val="0"/>
          <dgm:bulletEnabled/>
        </dgm:presLayoutVars>
      </dgm:prSet>
      <dgm:spPr/>
    </dgm:pt>
    <dgm:pt modelId="{C5B0B4EC-8D97-4676-AC13-9C53E9CED814}" type="pres">
      <dgm:prSet presAssocID="{6D518766-10B8-40F6-B01C-47DC06AC0735}" presName="bottomLine" presStyleLbl="alignNode1" presStyleIdx="9" presStyleCnt="10" custLinFactY="456444462" custLinFactNeighborY="456500000">
        <dgm:presLayoutVars/>
      </dgm:prSet>
      <dgm:spPr/>
    </dgm:pt>
    <dgm:pt modelId="{9F8217D6-F18E-475B-976B-4F581F98B965}" type="pres">
      <dgm:prSet presAssocID="{6D518766-10B8-40F6-B01C-47DC06AC0735}" presName="nodeText" presStyleLbl="bgAccFollowNode1" presStyleIdx="4" presStyleCnt="5">
        <dgm:presLayoutVars>
          <dgm:bulletEnabled val="1"/>
        </dgm:presLayoutVars>
      </dgm:prSet>
      <dgm:spPr/>
    </dgm:pt>
  </dgm:ptLst>
  <dgm:cxnLst>
    <dgm:cxn modelId="{C2577707-6B63-4D1D-96FF-572AB11EAC27}" srcId="{75041097-B230-44D0-AF92-BA174F921021}" destId="{6D518766-10B8-40F6-B01C-47DC06AC0735}" srcOrd="4" destOrd="0" parTransId="{481A1496-3DBE-4803-B30D-B6D68119FE4E}" sibTransId="{EFE6E7E4-D13A-44C1-951B-5B4AA7C69A9C}"/>
    <dgm:cxn modelId="{78778D0D-4763-41D5-92D7-44BA3633C2CA}" srcId="{75041097-B230-44D0-AF92-BA174F921021}" destId="{CC7E10F9-B02A-4012-83EB-F272F6CAD094}" srcOrd="0" destOrd="0" parTransId="{15F9649B-9A2A-4728-8579-B2382FBAA957}" sibTransId="{21837E5E-3CC6-4F06-A1CA-7FEBA6A9F1AC}"/>
    <dgm:cxn modelId="{26154F13-2F06-4FFA-B9D3-8CD2DA73C582}" type="presOf" srcId="{1A3012EF-3718-4E69-990A-2B5F01138C7A}" destId="{701F8136-A199-4252-B90F-B51AF458DDEE}" srcOrd="0" destOrd="0" presId="urn:microsoft.com/office/officeart/2016/7/layout/BasicLinearProcessNumbered"/>
    <dgm:cxn modelId="{C032E02C-5B36-4B83-A73B-8F1D53B5E540}" srcId="{75041097-B230-44D0-AF92-BA174F921021}" destId="{1A3012EF-3718-4E69-990A-2B5F01138C7A}" srcOrd="2" destOrd="0" parTransId="{426BCBB0-3B4E-4833-A288-D052B883AE9D}" sibTransId="{49AC621B-4C55-4406-BEB8-21EEFBD875F6}"/>
    <dgm:cxn modelId="{1F4ED132-C8BE-4A3D-AED6-8EACFF1A3FCD}" srcId="{75041097-B230-44D0-AF92-BA174F921021}" destId="{E0E2CC57-C371-4BD2-9EE2-F018FA8A0916}" srcOrd="3" destOrd="0" parTransId="{1F527F76-C11F-44C2-A1C3-B10953740ACC}" sibTransId="{72134CC4-9320-4F46-9520-98612F93A27D}"/>
    <dgm:cxn modelId="{BAC3105B-00FF-4586-B252-F5A922761AF0}" type="presOf" srcId="{BDB3D7B3-FABA-4DF7-B1CF-9BE09A2D99A9}" destId="{7BA8E4BC-6E8C-46A0-85D8-DD46E5D63789}" srcOrd="0" destOrd="0" presId="urn:microsoft.com/office/officeart/2016/7/layout/BasicLinearProcessNumbered"/>
    <dgm:cxn modelId="{90B9F566-6D82-4A51-8F17-BC6E40453471}" type="presOf" srcId="{1A3012EF-3718-4E69-990A-2B5F01138C7A}" destId="{74E42ED6-68D8-40E0-9EF3-6F2512F8F513}" srcOrd="1" destOrd="0" presId="urn:microsoft.com/office/officeart/2016/7/layout/BasicLinearProcessNumbered"/>
    <dgm:cxn modelId="{6953CF6E-C7A6-4AAD-AEBA-9A84AB972417}" type="presOf" srcId="{76DC411D-51F3-41B4-8C7A-C2726E3A2798}" destId="{75EED1BD-2894-4484-A9F3-0E3C1D5E70F1}" srcOrd="0" destOrd="0" presId="urn:microsoft.com/office/officeart/2016/7/layout/BasicLinearProcessNumbered"/>
    <dgm:cxn modelId="{A1C93E6F-D143-4964-A169-4ADA9A66EF66}" type="presOf" srcId="{E0E2CC57-C371-4BD2-9EE2-F018FA8A0916}" destId="{922FE7AB-38E8-47F9-943D-A1C5D2423E64}" srcOrd="1" destOrd="0" presId="urn:microsoft.com/office/officeart/2016/7/layout/BasicLinearProcessNumbered"/>
    <dgm:cxn modelId="{9D7E8558-F322-4B8B-BFFA-088610BCB0C2}" type="presOf" srcId="{72134CC4-9320-4F46-9520-98612F93A27D}" destId="{D1CF578C-370C-4383-AF7F-7AE63B747504}" srcOrd="0" destOrd="0" presId="urn:microsoft.com/office/officeart/2016/7/layout/BasicLinearProcessNumbered"/>
    <dgm:cxn modelId="{DB9A3A7A-2041-455F-B288-64AC13B27817}" srcId="{75041097-B230-44D0-AF92-BA174F921021}" destId="{BDB3D7B3-FABA-4DF7-B1CF-9BE09A2D99A9}" srcOrd="1" destOrd="0" parTransId="{D28CF801-03AB-42D5-ABFF-AF83F73A2BB5}" sibTransId="{76DC411D-51F3-41B4-8C7A-C2726E3A2798}"/>
    <dgm:cxn modelId="{BCDCC988-FA81-4481-9433-E6E9305A5E4D}" type="presOf" srcId="{6D518766-10B8-40F6-B01C-47DC06AC0735}" destId="{9F8217D6-F18E-475B-976B-4F581F98B965}" srcOrd="1" destOrd="0" presId="urn:microsoft.com/office/officeart/2016/7/layout/BasicLinearProcessNumbered"/>
    <dgm:cxn modelId="{1F40558D-720D-4251-ACA1-89B7E6A548BF}" type="presOf" srcId="{CC7E10F9-B02A-4012-83EB-F272F6CAD094}" destId="{14EDC8BB-8DA1-4572-B29C-9182DC1B6A4F}" srcOrd="0" destOrd="0" presId="urn:microsoft.com/office/officeart/2016/7/layout/BasicLinearProcessNumbered"/>
    <dgm:cxn modelId="{AEB633A5-881D-45BE-953B-FF05BD3E575D}" type="presOf" srcId="{CC7E10F9-B02A-4012-83EB-F272F6CAD094}" destId="{86B9E652-6996-4537-B259-7D50DDE7F019}" srcOrd="1" destOrd="0" presId="urn:microsoft.com/office/officeart/2016/7/layout/BasicLinearProcessNumbered"/>
    <dgm:cxn modelId="{5CB3C8B6-2072-4309-8E45-26671F571902}" type="presOf" srcId="{49AC621B-4C55-4406-BEB8-21EEFBD875F6}" destId="{2124FB71-0B21-4E87-99C9-84B3F9F80AAC}" srcOrd="0" destOrd="0" presId="urn:microsoft.com/office/officeart/2016/7/layout/BasicLinearProcessNumbered"/>
    <dgm:cxn modelId="{23C9DFC1-7FA4-497F-9A0E-9E953C26B3EC}" type="presOf" srcId="{BDB3D7B3-FABA-4DF7-B1CF-9BE09A2D99A9}" destId="{9D8E8FE1-63A3-43C5-89AF-BA9E280BDBAA}" srcOrd="1" destOrd="0" presId="urn:microsoft.com/office/officeart/2016/7/layout/BasicLinearProcessNumbered"/>
    <dgm:cxn modelId="{EC0088D6-F82E-420B-8EF2-902D69C1B019}" type="presOf" srcId="{E0E2CC57-C371-4BD2-9EE2-F018FA8A0916}" destId="{D9E44C58-1E3C-4CCA-BEB2-3F66FDB76B21}" srcOrd="0" destOrd="0" presId="urn:microsoft.com/office/officeart/2016/7/layout/BasicLinearProcessNumbered"/>
    <dgm:cxn modelId="{9A0A5DDC-E1A7-4F37-9F2E-7BF7D631D163}" type="presOf" srcId="{75041097-B230-44D0-AF92-BA174F921021}" destId="{D665F44F-98B1-4F60-A579-2E93FA5B50C1}" srcOrd="0" destOrd="0" presId="urn:microsoft.com/office/officeart/2016/7/layout/BasicLinearProcessNumbered"/>
    <dgm:cxn modelId="{9AE718E0-B9AE-469F-AE6A-9A75739ED721}" type="presOf" srcId="{6D518766-10B8-40F6-B01C-47DC06AC0735}" destId="{1D2622B0-9AFB-4F6A-A853-9124F3AA40F3}" srcOrd="0" destOrd="0" presId="urn:microsoft.com/office/officeart/2016/7/layout/BasicLinearProcessNumbered"/>
    <dgm:cxn modelId="{92A54AEA-B3BF-4DF8-84A1-38F630BE40D4}" type="presOf" srcId="{21837E5E-3CC6-4F06-A1CA-7FEBA6A9F1AC}" destId="{2A011F72-9EF9-433A-919F-65DF73E744D1}" srcOrd="0" destOrd="0" presId="urn:microsoft.com/office/officeart/2016/7/layout/BasicLinearProcessNumbered"/>
    <dgm:cxn modelId="{44E3F0EF-112E-4332-B2BE-05BBE9E0F5B1}" type="presOf" srcId="{EFE6E7E4-D13A-44C1-951B-5B4AA7C69A9C}" destId="{BD2A8CDB-2BDC-41EF-B1BA-7B41D006888D}" srcOrd="0" destOrd="0" presId="urn:microsoft.com/office/officeart/2016/7/layout/BasicLinearProcessNumbered"/>
    <dgm:cxn modelId="{3BD77F26-884E-4579-ACD7-0A3C8D2D01B4}" type="presParOf" srcId="{D665F44F-98B1-4F60-A579-2E93FA5B50C1}" destId="{7B9FE1F1-4EEF-49B4-8A27-126FB1B43950}" srcOrd="0" destOrd="0" presId="urn:microsoft.com/office/officeart/2016/7/layout/BasicLinearProcessNumbered"/>
    <dgm:cxn modelId="{195C6D9B-5D90-4269-92CC-5F0A8DFC96F3}" type="presParOf" srcId="{7B9FE1F1-4EEF-49B4-8A27-126FB1B43950}" destId="{14EDC8BB-8DA1-4572-B29C-9182DC1B6A4F}" srcOrd="0" destOrd="0" presId="urn:microsoft.com/office/officeart/2016/7/layout/BasicLinearProcessNumbered"/>
    <dgm:cxn modelId="{F248A70A-A534-49F8-800B-056D4A009112}" type="presParOf" srcId="{7B9FE1F1-4EEF-49B4-8A27-126FB1B43950}" destId="{2A011F72-9EF9-433A-919F-65DF73E744D1}" srcOrd="1" destOrd="0" presId="urn:microsoft.com/office/officeart/2016/7/layout/BasicLinearProcessNumbered"/>
    <dgm:cxn modelId="{6FD33BA5-4403-4511-884A-D3BAAA3D7D3B}" type="presParOf" srcId="{7B9FE1F1-4EEF-49B4-8A27-126FB1B43950}" destId="{1093133E-7A21-44C1-BA22-F614420EC918}" srcOrd="2" destOrd="0" presId="urn:microsoft.com/office/officeart/2016/7/layout/BasicLinearProcessNumbered"/>
    <dgm:cxn modelId="{B9AED07D-AC06-41DC-80C7-314218A86C0C}" type="presParOf" srcId="{7B9FE1F1-4EEF-49B4-8A27-126FB1B43950}" destId="{86B9E652-6996-4537-B259-7D50DDE7F019}" srcOrd="3" destOrd="0" presId="urn:microsoft.com/office/officeart/2016/7/layout/BasicLinearProcessNumbered"/>
    <dgm:cxn modelId="{512AA28C-0518-4F70-8DA6-280F2EA6F9B8}" type="presParOf" srcId="{D665F44F-98B1-4F60-A579-2E93FA5B50C1}" destId="{2E857A61-67D2-4844-B554-509877D19DC9}" srcOrd="1" destOrd="0" presId="urn:microsoft.com/office/officeart/2016/7/layout/BasicLinearProcessNumbered"/>
    <dgm:cxn modelId="{555E77E4-01CC-46A1-9D78-B7C1511D850F}" type="presParOf" srcId="{D665F44F-98B1-4F60-A579-2E93FA5B50C1}" destId="{3B66B88A-6AD4-4DFA-B6E4-8E5FCD86BEFF}" srcOrd="2" destOrd="0" presId="urn:microsoft.com/office/officeart/2016/7/layout/BasicLinearProcessNumbered"/>
    <dgm:cxn modelId="{D514A91F-B805-4342-83BA-F4385AA42453}" type="presParOf" srcId="{3B66B88A-6AD4-4DFA-B6E4-8E5FCD86BEFF}" destId="{7BA8E4BC-6E8C-46A0-85D8-DD46E5D63789}" srcOrd="0" destOrd="0" presId="urn:microsoft.com/office/officeart/2016/7/layout/BasicLinearProcessNumbered"/>
    <dgm:cxn modelId="{B37A1AEE-5A7A-4639-A522-19E2059A0DD1}" type="presParOf" srcId="{3B66B88A-6AD4-4DFA-B6E4-8E5FCD86BEFF}" destId="{75EED1BD-2894-4484-A9F3-0E3C1D5E70F1}" srcOrd="1" destOrd="0" presId="urn:microsoft.com/office/officeart/2016/7/layout/BasicLinearProcessNumbered"/>
    <dgm:cxn modelId="{28194F29-E306-4C58-84FB-6AA0A583D3E6}" type="presParOf" srcId="{3B66B88A-6AD4-4DFA-B6E4-8E5FCD86BEFF}" destId="{C484273F-AA39-45F2-B46E-797C3CC7A1F9}" srcOrd="2" destOrd="0" presId="urn:microsoft.com/office/officeart/2016/7/layout/BasicLinearProcessNumbered"/>
    <dgm:cxn modelId="{0486E346-0A72-4445-96F1-806074781E42}" type="presParOf" srcId="{3B66B88A-6AD4-4DFA-B6E4-8E5FCD86BEFF}" destId="{9D8E8FE1-63A3-43C5-89AF-BA9E280BDBAA}" srcOrd="3" destOrd="0" presId="urn:microsoft.com/office/officeart/2016/7/layout/BasicLinearProcessNumbered"/>
    <dgm:cxn modelId="{674B2E95-8BF0-43AB-AE6C-F1AC32A6CAA2}" type="presParOf" srcId="{D665F44F-98B1-4F60-A579-2E93FA5B50C1}" destId="{3CFB8555-43C0-4838-A5BF-539C0A07EEF3}" srcOrd="3" destOrd="0" presId="urn:microsoft.com/office/officeart/2016/7/layout/BasicLinearProcessNumbered"/>
    <dgm:cxn modelId="{43D54453-9A6B-40D7-AA11-EB799F9AE178}" type="presParOf" srcId="{D665F44F-98B1-4F60-A579-2E93FA5B50C1}" destId="{7F5ABDC6-35E2-4EB0-B994-181C89FE8FF5}" srcOrd="4" destOrd="0" presId="urn:microsoft.com/office/officeart/2016/7/layout/BasicLinearProcessNumbered"/>
    <dgm:cxn modelId="{67E96369-ED92-4AA3-B899-E9E54FD7EDE7}" type="presParOf" srcId="{7F5ABDC6-35E2-4EB0-B994-181C89FE8FF5}" destId="{701F8136-A199-4252-B90F-B51AF458DDEE}" srcOrd="0" destOrd="0" presId="urn:microsoft.com/office/officeart/2016/7/layout/BasicLinearProcessNumbered"/>
    <dgm:cxn modelId="{D4C3A200-0E8D-47A9-B0CD-EBC42874A8E9}" type="presParOf" srcId="{7F5ABDC6-35E2-4EB0-B994-181C89FE8FF5}" destId="{2124FB71-0B21-4E87-99C9-84B3F9F80AAC}" srcOrd="1" destOrd="0" presId="urn:microsoft.com/office/officeart/2016/7/layout/BasicLinearProcessNumbered"/>
    <dgm:cxn modelId="{48A052A1-08CE-4334-B108-3296E7CFDAAC}" type="presParOf" srcId="{7F5ABDC6-35E2-4EB0-B994-181C89FE8FF5}" destId="{35D33C0C-98BB-46A8-BD7B-2B60B5C537BE}" srcOrd="2" destOrd="0" presId="urn:microsoft.com/office/officeart/2016/7/layout/BasicLinearProcessNumbered"/>
    <dgm:cxn modelId="{6D8EE6D3-D355-40CC-ABC9-1E59EF95F341}" type="presParOf" srcId="{7F5ABDC6-35E2-4EB0-B994-181C89FE8FF5}" destId="{74E42ED6-68D8-40E0-9EF3-6F2512F8F513}" srcOrd="3" destOrd="0" presId="urn:microsoft.com/office/officeart/2016/7/layout/BasicLinearProcessNumbered"/>
    <dgm:cxn modelId="{E58A9875-7D9A-447D-AFDA-86A3EC85A196}" type="presParOf" srcId="{D665F44F-98B1-4F60-A579-2E93FA5B50C1}" destId="{FB62EBE1-40B4-4BEB-A2DE-18E31612CAD0}" srcOrd="5" destOrd="0" presId="urn:microsoft.com/office/officeart/2016/7/layout/BasicLinearProcessNumbered"/>
    <dgm:cxn modelId="{18806CCD-CC69-4537-95BB-36386DE56BCE}" type="presParOf" srcId="{D665F44F-98B1-4F60-A579-2E93FA5B50C1}" destId="{BB921644-ED69-4AF4-8318-045217A6C960}" srcOrd="6" destOrd="0" presId="urn:microsoft.com/office/officeart/2016/7/layout/BasicLinearProcessNumbered"/>
    <dgm:cxn modelId="{8A494A66-8E6E-4352-B581-8406E633F2BB}" type="presParOf" srcId="{BB921644-ED69-4AF4-8318-045217A6C960}" destId="{D9E44C58-1E3C-4CCA-BEB2-3F66FDB76B21}" srcOrd="0" destOrd="0" presId="urn:microsoft.com/office/officeart/2016/7/layout/BasicLinearProcessNumbered"/>
    <dgm:cxn modelId="{658AB12B-043A-487D-A83B-8271647C30D9}" type="presParOf" srcId="{BB921644-ED69-4AF4-8318-045217A6C960}" destId="{D1CF578C-370C-4383-AF7F-7AE63B747504}" srcOrd="1" destOrd="0" presId="urn:microsoft.com/office/officeart/2016/7/layout/BasicLinearProcessNumbered"/>
    <dgm:cxn modelId="{E09DE60A-72C0-4C25-B316-CD89DF64CF79}" type="presParOf" srcId="{BB921644-ED69-4AF4-8318-045217A6C960}" destId="{D2101097-CC4D-4F67-A91D-93BB85DE03DA}" srcOrd="2" destOrd="0" presId="urn:microsoft.com/office/officeart/2016/7/layout/BasicLinearProcessNumbered"/>
    <dgm:cxn modelId="{B31EF658-C71A-4A43-94D9-D41F2945BC50}" type="presParOf" srcId="{BB921644-ED69-4AF4-8318-045217A6C960}" destId="{922FE7AB-38E8-47F9-943D-A1C5D2423E64}" srcOrd="3" destOrd="0" presId="urn:microsoft.com/office/officeart/2016/7/layout/BasicLinearProcessNumbered"/>
    <dgm:cxn modelId="{BE4142F9-6A50-4E78-A213-AECFC4676901}" type="presParOf" srcId="{D665F44F-98B1-4F60-A579-2E93FA5B50C1}" destId="{E1FA59BE-B7EF-4C12-8EB1-D25911CD82A8}" srcOrd="7" destOrd="0" presId="urn:microsoft.com/office/officeart/2016/7/layout/BasicLinearProcessNumbered"/>
    <dgm:cxn modelId="{DADFEED6-90A0-441E-AFB6-3B8F0B7204FE}" type="presParOf" srcId="{D665F44F-98B1-4F60-A579-2E93FA5B50C1}" destId="{64CE6DE9-BB6F-4155-BDF0-5E251F59CF59}" srcOrd="8" destOrd="0" presId="urn:microsoft.com/office/officeart/2016/7/layout/BasicLinearProcessNumbered"/>
    <dgm:cxn modelId="{02B2CD9D-7BC2-42FB-A3F6-B08C321362A7}" type="presParOf" srcId="{64CE6DE9-BB6F-4155-BDF0-5E251F59CF59}" destId="{1D2622B0-9AFB-4F6A-A853-9124F3AA40F3}" srcOrd="0" destOrd="0" presId="urn:microsoft.com/office/officeart/2016/7/layout/BasicLinearProcessNumbered"/>
    <dgm:cxn modelId="{71741CF4-299F-4B38-96BF-3118BB205699}" type="presParOf" srcId="{64CE6DE9-BB6F-4155-BDF0-5E251F59CF59}" destId="{BD2A8CDB-2BDC-41EF-B1BA-7B41D006888D}" srcOrd="1" destOrd="0" presId="urn:microsoft.com/office/officeart/2016/7/layout/BasicLinearProcessNumbered"/>
    <dgm:cxn modelId="{C1F60A9B-BF66-41D9-BCF2-D6F182BCD525}" type="presParOf" srcId="{64CE6DE9-BB6F-4155-BDF0-5E251F59CF59}" destId="{C5B0B4EC-8D97-4676-AC13-9C53E9CED814}" srcOrd="2" destOrd="0" presId="urn:microsoft.com/office/officeart/2016/7/layout/BasicLinearProcessNumbered"/>
    <dgm:cxn modelId="{DC3BEAF9-9BA2-4A89-A224-6D72C361CB5F}" type="presParOf" srcId="{64CE6DE9-BB6F-4155-BDF0-5E251F59CF59}" destId="{9F8217D6-F18E-475B-976B-4F581F98B96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178A7D-E96F-4939-9532-298D5E3D123A}"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72A80EFF-62EE-41C9-9771-640619D1E2F7}">
      <dgm:prSet phldrT="[Text]"/>
      <dgm:spPr/>
      <dgm:t>
        <a:bodyPr/>
        <a:lstStyle/>
        <a:p>
          <a:r>
            <a:rPr lang="en-US" dirty="0"/>
            <a:t>Nonspecific </a:t>
          </a:r>
        </a:p>
      </dgm:t>
    </dgm:pt>
    <dgm:pt modelId="{305FF3D8-4F38-4283-A48C-1C5E858E1C94}" type="parTrans" cxnId="{C8BEE733-8731-49A1-BF15-0F68FD769104}">
      <dgm:prSet/>
      <dgm:spPr/>
      <dgm:t>
        <a:bodyPr/>
        <a:lstStyle/>
        <a:p>
          <a:endParaRPr lang="en-US"/>
        </a:p>
      </dgm:t>
    </dgm:pt>
    <dgm:pt modelId="{4714486B-15CF-4D8D-8ED7-19347E2589BA}" type="sibTrans" cxnId="{C8BEE733-8731-49A1-BF15-0F68FD769104}">
      <dgm:prSet/>
      <dgm:spPr/>
      <dgm:t>
        <a:bodyPr/>
        <a:lstStyle/>
        <a:p>
          <a:endParaRPr lang="en-US"/>
        </a:p>
      </dgm:t>
    </dgm:pt>
    <dgm:pt modelId="{FB7C7205-43A6-4BF1-B65F-083D3288B7E5}">
      <dgm:prSet phldrT="[Text]"/>
      <dgm:spPr/>
      <dgm:t>
        <a:bodyPr anchor="ctr"/>
        <a:lstStyle/>
        <a:p>
          <a:pPr marL="292100" indent="-228600" rtl="0"/>
          <a:r>
            <a:rPr lang="en-US" dirty="0"/>
            <a:t>What are the most common barriers that young people who are homeless</a:t>
          </a:r>
          <a:r>
            <a:rPr lang="en-US" dirty="0">
              <a:latin typeface="Calibri Light" panose="020F0302020204030204"/>
            </a:rPr>
            <a:t> </a:t>
          </a:r>
          <a:r>
            <a:rPr lang="en-US" dirty="0"/>
            <a:t>face?</a:t>
          </a:r>
          <a:r>
            <a:rPr lang="en-US" dirty="0">
              <a:latin typeface="Calibri Light" panose="020F0302020204030204"/>
            </a:rPr>
            <a:t> </a:t>
          </a:r>
          <a:endParaRPr lang="en-US" dirty="0"/>
        </a:p>
      </dgm:t>
    </dgm:pt>
    <dgm:pt modelId="{C5870207-892E-45DE-8081-29F93131A3EE}" type="parTrans" cxnId="{879F26B8-11D7-43B4-882B-CD5B2E129927}">
      <dgm:prSet/>
      <dgm:spPr/>
      <dgm:t>
        <a:bodyPr/>
        <a:lstStyle/>
        <a:p>
          <a:endParaRPr lang="en-US"/>
        </a:p>
      </dgm:t>
    </dgm:pt>
    <dgm:pt modelId="{D90ECF36-2E6C-44CE-9A22-D11CE95A86C9}" type="sibTrans" cxnId="{879F26B8-11D7-43B4-882B-CD5B2E129927}">
      <dgm:prSet/>
      <dgm:spPr/>
      <dgm:t>
        <a:bodyPr/>
        <a:lstStyle/>
        <a:p>
          <a:endParaRPr lang="en-US"/>
        </a:p>
      </dgm:t>
    </dgm:pt>
    <dgm:pt modelId="{4B2A5F98-C3C5-4576-A205-DFF2CCB86710}">
      <dgm:prSet phldrT="[Text]"/>
      <dgm:spPr/>
      <dgm:t>
        <a:bodyPr/>
        <a:lstStyle/>
        <a:p>
          <a:r>
            <a:rPr lang="en-US" dirty="0"/>
            <a:t>Specific</a:t>
          </a:r>
        </a:p>
      </dgm:t>
    </dgm:pt>
    <dgm:pt modelId="{0357A0F4-C2D0-4371-B0CF-3CB8EC51DF6F}" type="parTrans" cxnId="{00373E62-F0A2-47B4-9663-1B72C83425B1}">
      <dgm:prSet/>
      <dgm:spPr/>
      <dgm:t>
        <a:bodyPr/>
        <a:lstStyle/>
        <a:p>
          <a:endParaRPr lang="en-US"/>
        </a:p>
      </dgm:t>
    </dgm:pt>
    <dgm:pt modelId="{F224BA77-B0DC-4382-9B71-9EFCE22A1163}" type="sibTrans" cxnId="{00373E62-F0A2-47B4-9663-1B72C83425B1}">
      <dgm:prSet/>
      <dgm:spPr/>
      <dgm:t>
        <a:bodyPr/>
        <a:lstStyle/>
        <a:p>
          <a:endParaRPr lang="en-US"/>
        </a:p>
      </dgm:t>
    </dgm:pt>
    <dgm:pt modelId="{FC3D8543-9DA5-4BB5-8CF0-746DE88D7FB3}">
      <dgm:prSet phldrT="[Text]"/>
      <dgm:spPr/>
      <dgm:t>
        <a:bodyPr/>
        <a:lstStyle/>
        <a:p>
          <a:pPr marL="292100" indent="-228600" rtl="0"/>
          <a:r>
            <a:rPr lang="en-US" dirty="0"/>
            <a:t>What are the most common barriers that young people who are homeless</a:t>
          </a:r>
          <a:r>
            <a:rPr lang="en-US" dirty="0">
              <a:latin typeface="Calibri Light" panose="020F0302020204030204"/>
            </a:rPr>
            <a:t> </a:t>
          </a:r>
          <a:r>
            <a:rPr lang="en-US" dirty="0"/>
            <a:t>face in accessing mental health resources?</a:t>
          </a:r>
          <a:r>
            <a:rPr lang="en-US" dirty="0">
              <a:latin typeface="Calibri Light" panose="020F0302020204030204"/>
            </a:rPr>
            <a:t> </a:t>
          </a:r>
          <a:endParaRPr lang="en-US" dirty="0"/>
        </a:p>
      </dgm:t>
    </dgm:pt>
    <dgm:pt modelId="{89E6368D-4718-4108-A185-E3FDE067B3DE}" type="parTrans" cxnId="{C5514C4F-B7E9-44AB-9D5A-A07B16CC6D7F}">
      <dgm:prSet/>
      <dgm:spPr/>
      <dgm:t>
        <a:bodyPr/>
        <a:lstStyle/>
        <a:p>
          <a:endParaRPr lang="en-US"/>
        </a:p>
      </dgm:t>
    </dgm:pt>
    <dgm:pt modelId="{E812488C-C2A0-42B4-A7AF-CD85E92194B4}" type="sibTrans" cxnId="{C5514C4F-B7E9-44AB-9D5A-A07B16CC6D7F}">
      <dgm:prSet/>
      <dgm:spPr/>
      <dgm:t>
        <a:bodyPr/>
        <a:lstStyle/>
        <a:p>
          <a:endParaRPr lang="en-US"/>
        </a:p>
      </dgm:t>
    </dgm:pt>
    <dgm:pt modelId="{9471A03C-D192-4631-8392-261E355699D3}" type="pres">
      <dgm:prSet presAssocID="{04178A7D-E96F-4939-9532-298D5E3D123A}" presName="Name0" presStyleCnt="0">
        <dgm:presLayoutVars>
          <dgm:dir/>
          <dgm:animLvl val="lvl"/>
          <dgm:resizeHandles/>
        </dgm:presLayoutVars>
      </dgm:prSet>
      <dgm:spPr/>
    </dgm:pt>
    <dgm:pt modelId="{88B572AC-86CE-4653-B197-07E46F6AEC4E}" type="pres">
      <dgm:prSet presAssocID="{72A80EFF-62EE-41C9-9771-640619D1E2F7}" presName="linNode" presStyleCnt="0"/>
      <dgm:spPr/>
    </dgm:pt>
    <dgm:pt modelId="{31D56AA1-4146-4BE1-ACA5-1DBA5DA06305}" type="pres">
      <dgm:prSet presAssocID="{72A80EFF-62EE-41C9-9771-640619D1E2F7}" presName="parentShp" presStyleLbl="node1" presStyleIdx="0" presStyleCnt="2" custLinFactNeighborY="2505">
        <dgm:presLayoutVars>
          <dgm:bulletEnabled val="1"/>
        </dgm:presLayoutVars>
      </dgm:prSet>
      <dgm:spPr/>
    </dgm:pt>
    <dgm:pt modelId="{77407EE2-B88A-4380-9B10-6555C40E297D}" type="pres">
      <dgm:prSet presAssocID="{72A80EFF-62EE-41C9-9771-640619D1E2F7}" presName="childShp" presStyleLbl="bgAccFollowNode1" presStyleIdx="0" presStyleCnt="2" custLinFactNeighborY="2505">
        <dgm:presLayoutVars>
          <dgm:bulletEnabled val="1"/>
        </dgm:presLayoutVars>
      </dgm:prSet>
      <dgm:spPr/>
    </dgm:pt>
    <dgm:pt modelId="{F0A3DC5A-C8B8-4285-BACD-A8DCD2CAD787}" type="pres">
      <dgm:prSet presAssocID="{4714486B-15CF-4D8D-8ED7-19347E2589BA}" presName="spacing" presStyleCnt="0"/>
      <dgm:spPr/>
    </dgm:pt>
    <dgm:pt modelId="{6313C956-B774-46BC-AC08-F3CF1BD7EC4B}" type="pres">
      <dgm:prSet presAssocID="{4B2A5F98-C3C5-4576-A205-DFF2CCB86710}" presName="linNode" presStyleCnt="0"/>
      <dgm:spPr/>
    </dgm:pt>
    <dgm:pt modelId="{FF469302-60C2-4AF5-9318-0FBDA30FE9A0}" type="pres">
      <dgm:prSet presAssocID="{4B2A5F98-C3C5-4576-A205-DFF2CCB86710}" presName="parentShp" presStyleLbl="node1" presStyleIdx="1" presStyleCnt="2" custLinFactNeighborY="861">
        <dgm:presLayoutVars>
          <dgm:bulletEnabled val="1"/>
        </dgm:presLayoutVars>
      </dgm:prSet>
      <dgm:spPr/>
    </dgm:pt>
    <dgm:pt modelId="{332BA9CD-52F0-4B13-BFFA-C5C88062DAC1}" type="pres">
      <dgm:prSet presAssocID="{4B2A5F98-C3C5-4576-A205-DFF2CCB86710}" presName="childShp" presStyleLbl="bgAccFollowNode1" presStyleIdx="1" presStyleCnt="2" custLinFactNeighborY="861">
        <dgm:presLayoutVars>
          <dgm:bulletEnabled val="1"/>
        </dgm:presLayoutVars>
      </dgm:prSet>
      <dgm:spPr/>
    </dgm:pt>
  </dgm:ptLst>
  <dgm:cxnLst>
    <dgm:cxn modelId="{C8BEE733-8731-49A1-BF15-0F68FD769104}" srcId="{04178A7D-E96F-4939-9532-298D5E3D123A}" destId="{72A80EFF-62EE-41C9-9771-640619D1E2F7}" srcOrd="0" destOrd="0" parTransId="{305FF3D8-4F38-4283-A48C-1C5E858E1C94}" sibTransId="{4714486B-15CF-4D8D-8ED7-19347E2589BA}"/>
    <dgm:cxn modelId="{00373E62-F0A2-47B4-9663-1B72C83425B1}" srcId="{04178A7D-E96F-4939-9532-298D5E3D123A}" destId="{4B2A5F98-C3C5-4576-A205-DFF2CCB86710}" srcOrd="1" destOrd="0" parTransId="{0357A0F4-C2D0-4371-B0CF-3CB8EC51DF6F}" sibTransId="{F224BA77-B0DC-4382-9B71-9EFCE22A1163}"/>
    <dgm:cxn modelId="{C5514C4F-B7E9-44AB-9D5A-A07B16CC6D7F}" srcId="{4B2A5F98-C3C5-4576-A205-DFF2CCB86710}" destId="{FC3D8543-9DA5-4BB5-8CF0-746DE88D7FB3}" srcOrd="0" destOrd="0" parTransId="{89E6368D-4718-4108-A185-E3FDE067B3DE}" sibTransId="{E812488C-C2A0-42B4-A7AF-CD85E92194B4}"/>
    <dgm:cxn modelId="{04D2BF88-8A5F-4BF1-B4A9-087ABBDC731A}" type="presOf" srcId="{4B2A5F98-C3C5-4576-A205-DFF2CCB86710}" destId="{FF469302-60C2-4AF5-9318-0FBDA30FE9A0}" srcOrd="0" destOrd="0" presId="urn:microsoft.com/office/officeart/2005/8/layout/vList6"/>
    <dgm:cxn modelId="{879F26B8-11D7-43B4-882B-CD5B2E129927}" srcId="{72A80EFF-62EE-41C9-9771-640619D1E2F7}" destId="{FB7C7205-43A6-4BF1-B65F-083D3288B7E5}" srcOrd="0" destOrd="0" parTransId="{C5870207-892E-45DE-8081-29F93131A3EE}" sibTransId="{D90ECF36-2E6C-44CE-9A22-D11CE95A86C9}"/>
    <dgm:cxn modelId="{F8130ADF-EF18-4C4E-9237-5A498C78344D}" type="presOf" srcId="{FB7C7205-43A6-4BF1-B65F-083D3288B7E5}" destId="{77407EE2-B88A-4380-9B10-6555C40E297D}" srcOrd="0" destOrd="0" presId="urn:microsoft.com/office/officeart/2005/8/layout/vList6"/>
    <dgm:cxn modelId="{020A7DF4-4C53-480F-A4F6-96DBFE1045DE}" type="presOf" srcId="{FC3D8543-9DA5-4BB5-8CF0-746DE88D7FB3}" destId="{332BA9CD-52F0-4B13-BFFA-C5C88062DAC1}" srcOrd="0" destOrd="0" presId="urn:microsoft.com/office/officeart/2005/8/layout/vList6"/>
    <dgm:cxn modelId="{2D6662F7-AB6D-4A63-A79B-BFA95C591350}" type="presOf" srcId="{72A80EFF-62EE-41C9-9771-640619D1E2F7}" destId="{31D56AA1-4146-4BE1-ACA5-1DBA5DA06305}" srcOrd="0" destOrd="0" presId="urn:microsoft.com/office/officeart/2005/8/layout/vList6"/>
    <dgm:cxn modelId="{A6781AFD-664B-4056-A7AE-8C4F7DF48CBD}" type="presOf" srcId="{04178A7D-E96F-4939-9532-298D5E3D123A}" destId="{9471A03C-D192-4631-8392-261E355699D3}" srcOrd="0" destOrd="0" presId="urn:microsoft.com/office/officeart/2005/8/layout/vList6"/>
    <dgm:cxn modelId="{57FCCD5C-7E10-4FDB-9EB7-582255DBF0B6}" type="presParOf" srcId="{9471A03C-D192-4631-8392-261E355699D3}" destId="{88B572AC-86CE-4653-B197-07E46F6AEC4E}" srcOrd="0" destOrd="0" presId="urn:microsoft.com/office/officeart/2005/8/layout/vList6"/>
    <dgm:cxn modelId="{2643B77C-EDA1-4250-836A-840EC6E9A09F}" type="presParOf" srcId="{88B572AC-86CE-4653-B197-07E46F6AEC4E}" destId="{31D56AA1-4146-4BE1-ACA5-1DBA5DA06305}" srcOrd="0" destOrd="0" presId="urn:microsoft.com/office/officeart/2005/8/layout/vList6"/>
    <dgm:cxn modelId="{96C2C4B1-1381-4410-B0DB-E919CFA72093}" type="presParOf" srcId="{88B572AC-86CE-4653-B197-07E46F6AEC4E}" destId="{77407EE2-B88A-4380-9B10-6555C40E297D}" srcOrd="1" destOrd="0" presId="urn:microsoft.com/office/officeart/2005/8/layout/vList6"/>
    <dgm:cxn modelId="{0ECDF5CA-D017-4585-A401-094D5F95A395}" type="presParOf" srcId="{9471A03C-D192-4631-8392-261E355699D3}" destId="{F0A3DC5A-C8B8-4285-BACD-A8DCD2CAD787}" srcOrd="1" destOrd="0" presId="urn:microsoft.com/office/officeart/2005/8/layout/vList6"/>
    <dgm:cxn modelId="{3FE09676-50AF-42C2-BA5C-E08E4A1EDA0A}" type="presParOf" srcId="{9471A03C-D192-4631-8392-261E355699D3}" destId="{6313C956-B774-46BC-AC08-F3CF1BD7EC4B}" srcOrd="2" destOrd="0" presId="urn:microsoft.com/office/officeart/2005/8/layout/vList6"/>
    <dgm:cxn modelId="{88D349F6-515C-4B62-9F87-ED6F7B3DB243}" type="presParOf" srcId="{6313C956-B774-46BC-AC08-F3CF1BD7EC4B}" destId="{FF469302-60C2-4AF5-9318-0FBDA30FE9A0}" srcOrd="0" destOrd="0" presId="urn:microsoft.com/office/officeart/2005/8/layout/vList6"/>
    <dgm:cxn modelId="{76998C7F-81FE-4581-B7AC-C883BDCB4000}" type="presParOf" srcId="{6313C956-B774-46BC-AC08-F3CF1BD7EC4B}" destId="{332BA9CD-52F0-4B13-BFFA-C5C88062DAC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62556E-5099-4A04-9468-62B27C83593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EC46CCD-F33A-4EAD-8F2A-0BCC1F354B72}">
      <dgm:prSet phldrT="[Text]"/>
      <dgm:spPr/>
      <dgm:t>
        <a:bodyPr/>
        <a:lstStyle/>
        <a:p>
          <a:pPr>
            <a:lnSpc>
              <a:spcPct val="100000"/>
            </a:lnSpc>
          </a:pPr>
          <a:r>
            <a:rPr lang="en-US" dirty="0"/>
            <a:t>You have research questions that seek to understand experiences.</a:t>
          </a:r>
        </a:p>
      </dgm:t>
    </dgm:pt>
    <dgm:pt modelId="{F413F827-C058-4455-AD30-DE70DEDBA501}" type="parTrans" cxnId="{FFADA736-E714-4DEB-81E0-46B932A8D325}">
      <dgm:prSet/>
      <dgm:spPr/>
      <dgm:t>
        <a:bodyPr/>
        <a:lstStyle/>
        <a:p>
          <a:endParaRPr lang="en-US"/>
        </a:p>
      </dgm:t>
    </dgm:pt>
    <dgm:pt modelId="{30A72557-6C38-4CFB-9C85-AF29631B5162}" type="sibTrans" cxnId="{FFADA736-E714-4DEB-81E0-46B932A8D325}">
      <dgm:prSet/>
      <dgm:spPr/>
      <dgm:t>
        <a:bodyPr/>
        <a:lstStyle/>
        <a:p>
          <a:pPr>
            <a:lnSpc>
              <a:spcPct val="100000"/>
            </a:lnSpc>
          </a:pPr>
          <a:endParaRPr lang="en-US"/>
        </a:p>
      </dgm:t>
    </dgm:pt>
    <dgm:pt modelId="{1BE660D6-480A-43CE-B9DA-C1B962864482}">
      <dgm:prSet phldrT="[Text]" phldr="1"/>
      <dgm:spPr/>
      <dgm:t>
        <a:bodyPr/>
        <a:lstStyle/>
        <a:p>
          <a:pPr>
            <a:lnSpc>
              <a:spcPct val="100000"/>
            </a:lnSpc>
          </a:pPr>
          <a:endParaRPr lang="en-US"/>
        </a:p>
      </dgm:t>
    </dgm:pt>
    <dgm:pt modelId="{F6F93631-DBF4-4772-A30E-CEF09D62A690}" type="parTrans" cxnId="{5875EB4F-743F-4EF3-8A07-B8F2F6AAA1D0}">
      <dgm:prSet/>
      <dgm:spPr/>
      <dgm:t>
        <a:bodyPr/>
        <a:lstStyle/>
        <a:p>
          <a:endParaRPr lang="en-US"/>
        </a:p>
      </dgm:t>
    </dgm:pt>
    <dgm:pt modelId="{29886C8A-27BF-4C27-9180-D17D739DB607}" type="sibTrans" cxnId="{5875EB4F-743F-4EF3-8A07-B8F2F6AAA1D0}">
      <dgm:prSet/>
      <dgm:spPr/>
      <dgm:t>
        <a:bodyPr/>
        <a:lstStyle/>
        <a:p>
          <a:endParaRPr lang="en-US"/>
        </a:p>
      </dgm:t>
    </dgm:pt>
    <dgm:pt modelId="{F82815BA-23CB-43E8-AD39-722FF16EEA81}">
      <dgm:prSet phldrT="[Text]" phldr="1"/>
      <dgm:spPr/>
      <dgm:t>
        <a:bodyPr/>
        <a:lstStyle/>
        <a:p>
          <a:pPr>
            <a:lnSpc>
              <a:spcPct val="100000"/>
            </a:lnSpc>
          </a:pPr>
          <a:endParaRPr lang="en-US"/>
        </a:p>
      </dgm:t>
    </dgm:pt>
    <dgm:pt modelId="{883D27EE-8284-4F3F-82BD-B092924B47E2}" type="parTrans" cxnId="{6C9EC821-DAFB-4CFA-8950-69F5CE6466A9}">
      <dgm:prSet/>
      <dgm:spPr/>
      <dgm:t>
        <a:bodyPr/>
        <a:lstStyle/>
        <a:p>
          <a:endParaRPr lang="en-US"/>
        </a:p>
      </dgm:t>
    </dgm:pt>
    <dgm:pt modelId="{60080126-9E73-4AEF-8A5F-CB90D2F262F2}" type="sibTrans" cxnId="{6C9EC821-DAFB-4CFA-8950-69F5CE6466A9}">
      <dgm:prSet/>
      <dgm:spPr/>
      <dgm:t>
        <a:bodyPr/>
        <a:lstStyle/>
        <a:p>
          <a:endParaRPr lang="en-US"/>
        </a:p>
      </dgm:t>
    </dgm:pt>
    <dgm:pt modelId="{7B8C3FF0-B5BA-4366-BAAB-ADBFDA51E7A4}">
      <dgm:prSet phldrT="[Text]"/>
      <dgm:spPr/>
      <dgm:t>
        <a:bodyPr/>
        <a:lstStyle/>
        <a:p>
          <a:pPr>
            <a:lnSpc>
              <a:spcPct val="100000"/>
            </a:lnSpc>
          </a:pPr>
          <a:r>
            <a:rPr lang="en-US" dirty="0"/>
            <a:t>You have research questions that require needs sensing.</a:t>
          </a:r>
        </a:p>
      </dgm:t>
    </dgm:pt>
    <dgm:pt modelId="{BA456892-2E10-4AB9-BE29-58BCA3750C92}" type="parTrans" cxnId="{78DC6C9D-9A53-482B-9D67-102EDA1EE62B}">
      <dgm:prSet/>
      <dgm:spPr/>
      <dgm:t>
        <a:bodyPr/>
        <a:lstStyle/>
        <a:p>
          <a:endParaRPr lang="en-US"/>
        </a:p>
      </dgm:t>
    </dgm:pt>
    <dgm:pt modelId="{D976596B-66A1-4836-8C11-E8449DDCF37C}" type="sibTrans" cxnId="{78DC6C9D-9A53-482B-9D67-102EDA1EE62B}">
      <dgm:prSet/>
      <dgm:spPr/>
      <dgm:t>
        <a:bodyPr/>
        <a:lstStyle/>
        <a:p>
          <a:pPr>
            <a:lnSpc>
              <a:spcPct val="100000"/>
            </a:lnSpc>
          </a:pPr>
          <a:endParaRPr lang="en-US"/>
        </a:p>
      </dgm:t>
    </dgm:pt>
    <dgm:pt modelId="{20CF4701-97C7-4DFF-9B86-3C71DB9A7FA3}">
      <dgm:prSet phldrT="[Text]" phldr="1"/>
      <dgm:spPr/>
      <dgm:t>
        <a:bodyPr/>
        <a:lstStyle/>
        <a:p>
          <a:pPr>
            <a:lnSpc>
              <a:spcPct val="100000"/>
            </a:lnSpc>
          </a:pPr>
          <a:endParaRPr lang="en-US"/>
        </a:p>
      </dgm:t>
    </dgm:pt>
    <dgm:pt modelId="{16AEC2D2-0180-48C7-8F54-A412790992E6}" type="parTrans" cxnId="{79F01942-6599-4064-BDA6-6F235A26EEC4}">
      <dgm:prSet/>
      <dgm:spPr/>
      <dgm:t>
        <a:bodyPr/>
        <a:lstStyle/>
        <a:p>
          <a:endParaRPr lang="en-US"/>
        </a:p>
      </dgm:t>
    </dgm:pt>
    <dgm:pt modelId="{C9A6B45A-C683-4461-B0B6-731062B87947}" type="sibTrans" cxnId="{79F01942-6599-4064-BDA6-6F235A26EEC4}">
      <dgm:prSet/>
      <dgm:spPr/>
      <dgm:t>
        <a:bodyPr/>
        <a:lstStyle/>
        <a:p>
          <a:endParaRPr lang="en-US"/>
        </a:p>
      </dgm:t>
    </dgm:pt>
    <dgm:pt modelId="{DF166D55-5255-4994-94D0-D1BDF5EA7734}">
      <dgm:prSet phldrT="[Text]" phldr="1"/>
      <dgm:spPr/>
      <dgm:t>
        <a:bodyPr/>
        <a:lstStyle/>
        <a:p>
          <a:pPr>
            <a:lnSpc>
              <a:spcPct val="100000"/>
            </a:lnSpc>
          </a:pPr>
          <a:endParaRPr lang="en-US"/>
        </a:p>
      </dgm:t>
    </dgm:pt>
    <dgm:pt modelId="{DF4153C0-A0EE-4DBA-BC06-E9FFDB2F7CDC}" type="parTrans" cxnId="{AA595A8E-68BD-43C3-AC35-9EA35B7E8347}">
      <dgm:prSet/>
      <dgm:spPr/>
      <dgm:t>
        <a:bodyPr/>
        <a:lstStyle/>
        <a:p>
          <a:endParaRPr lang="en-US"/>
        </a:p>
      </dgm:t>
    </dgm:pt>
    <dgm:pt modelId="{B9A4685D-060F-46DD-BA76-60BAC38D8EC6}" type="sibTrans" cxnId="{AA595A8E-68BD-43C3-AC35-9EA35B7E8347}">
      <dgm:prSet/>
      <dgm:spPr/>
      <dgm:t>
        <a:bodyPr/>
        <a:lstStyle/>
        <a:p>
          <a:endParaRPr lang="en-US"/>
        </a:p>
      </dgm:t>
    </dgm:pt>
    <dgm:pt modelId="{DEABB82D-703F-48E3-B7CF-A47390DC9C00}">
      <dgm:prSet phldrT="[Text]"/>
      <dgm:spPr/>
      <dgm:t>
        <a:bodyPr/>
        <a:lstStyle/>
        <a:p>
          <a:pPr>
            <a:lnSpc>
              <a:spcPct val="100000"/>
            </a:lnSpc>
          </a:pPr>
          <a:r>
            <a:rPr lang="en-US" dirty="0"/>
            <a:t>You want to have contextual information to supplement the understanding of quantitative findings.</a:t>
          </a:r>
        </a:p>
      </dgm:t>
    </dgm:pt>
    <dgm:pt modelId="{5EF1D954-978B-4B21-B002-18A31AE28C89}" type="parTrans" cxnId="{30A214BA-26AD-4980-81AB-1B77B1DE5E78}">
      <dgm:prSet/>
      <dgm:spPr/>
      <dgm:t>
        <a:bodyPr/>
        <a:lstStyle/>
        <a:p>
          <a:endParaRPr lang="en-US"/>
        </a:p>
      </dgm:t>
    </dgm:pt>
    <dgm:pt modelId="{857AB088-DAED-429D-8862-CBB85C6BD8AE}" type="sibTrans" cxnId="{30A214BA-26AD-4980-81AB-1B77B1DE5E78}">
      <dgm:prSet/>
      <dgm:spPr/>
      <dgm:t>
        <a:bodyPr/>
        <a:lstStyle/>
        <a:p>
          <a:endParaRPr lang="en-US"/>
        </a:p>
      </dgm:t>
    </dgm:pt>
    <dgm:pt modelId="{6440A776-426C-444F-A3FB-C7A986C8E7E7}">
      <dgm:prSet phldrT="[Text]" phldr="1"/>
      <dgm:spPr/>
      <dgm:t>
        <a:bodyPr/>
        <a:lstStyle/>
        <a:p>
          <a:pPr>
            <a:lnSpc>
              <a:spcPct val="100000"/>
            </a:lnSpc>
          </a:pPr>
          <a:endParaRPr lang="en-US"/>
        </a:p>
      </dgm:t>
    </dgm:pt>
    <dgm:pt modelId="{C868D7FF-C0A9-4076-B43B-07BDD220FCF7}" type="parTrans" cxnId="{02DC454B-7DE2-4477-9046-E73132E1F6B0}">
      <dgm:prSet/>
      <dgm:spPr/>
      <dgm:t>
        <a:bodyPr/>
        <a:lstStyle/>
        <a:p>
          <a:endParaRPr lang="en-US"/>
        </a:p>
      </dgm:t>
    </dgm:pt>
    <dgm:pt modelId="{066D5527-72D0-4052-8D48-BE3B3C12E46C}" type="sibTrans" cxnId="{02DC454B-7DE2-4477-9046-E73132E1F6B0}">
      <dgm:prSet/>
      <dgm:spPr/>
      <dgm:t>
        <a:bodyPr/>
        <a:lstStyle/>
        <a:p>
          <a:endParaRPr lang="en-US"/>
        </a:p>
      </dgm:t>
    </dgm:pt>
    <dgm:pt modelId="{208C10FA-5451-4923-BC7F-F5DD40E8FF03}">
      <dgm:prSet phldrT="[Text]" phldr="1"/>
      <dgm:spPr/>
      <dgm:t>
        <a:bodyPr/>
        <a:lstStyle/>
        <a:p>
          <a:pPr>
            <a:lnSpc>
              <a:spcPct val="100000"/>
            </a:lnSpc>
          </a:pPr>
          <a:endParaRPr lang="en-US"/>
        </a:p>
      </dgm:t>
    </dgm:pt>
    <dgm:pt modelId="{4BF68B3D-16AA-418C-A3B7-8BE711287455}" type="parTrans" cxnId="{8FACF3D1-E54A-4D0A-9FFD-E7169331BD26}">
      <dgm:prSet/>
      <dgm:spPr/>
      <dgm:t>
        <a:bodyPr/>
        <a:lstStyle/>
        <a:p>
          <a:endParaRPr lang="en-US"/>
        </a:p>
      </dgm:t>
    </dgm:pt>
    <dgm:pt modelId="{064D5115-BE55-4382-93A5-58E5996E5B08}" type="sibTrans" cxnId="{8FACF3D1-E54A-4D0A-9FFD-E7169331BD26}">
      <dgm:prSet/>
      <dgm:spPr/>
      <dgm:t>
        <a:bodyPr/>
        <a:lstStyle/>
        <a:p>
          <a:endParaRPr lang="en-US"/>
        </a:p>
      </dgm:t>
    </dgm:pt>
    <dgm:pt modelId="{2B51FE3D-DD0C-493B-A600-5AD9DB143641}">
      <dgm:prSet phldrT="[Text]"/>
      <dgm:spPr/>
      <dgm:t>
        <a:bodyPr/>
        <a:lstStyle/>
        <a:p>
          <a:pPr>
            <a:lnSpc>
              <a:spcPct val="100000"/>
            </a:lnSpc>
          </a:pPr>
          <a:r>
            <a:rPr lang="en-US" dirty="0"/>
            <a:t>You want to understand process questions and how the process might impact experiences. </a:t>
          </a:r>
        </a:p>
      </dgm:t>
    </dgm:pt>
    <dgm:pt modelId="{EF3BE1AC-EBE1-4E2D-839E-9819F4B9CDD5}" type="parTrans" cxnId="{346006F5-7D4A-4707-B8FB-687BFF53ADAD}">
      <dgm:prSet/>
      <dgm:spPr/>
      <dgm:t>
        <a:bodyPr/>
        <a:lstStyle/>
        <a:p>
          <a:endParaRPr lang="en-US"/>
        </a:p>
      </dgm:t>
    </dgm:pt>
    <dgm:pt modelId="{267DF1F8-5DB6-4494-AC32-F9F783DF29C4}" type="sibTrans" cxnId="{346006F5-7D4A-4707-B8FB-687BFF53ADAD}">
      <dgm:prSet/>
      <dgm:spPr/>
      <dgm:t>
        <a:bodyPr/>
        <a:lstStyle/>
        <a:p>
          <a:pPr>
            <a:lnSpc>
              <a:spcPct val="100000"/>
            </a:lnSpc>
          </a:pPr>
          <a:endParaRPr lang="en-US"/>
        </a:p>
      </dgm:t>
    </dgm:pt>
    <dgm:pt modelId="{DFB02A01-713B-4743-A098-33FE01808B41}" type="pres">
      <dgm:prSet presAssocID="{CC62556E-5099-4A04-9468-62B27C835936}" presName="root" presStyleCnt="0">
        <dgm:presLayoutVars>
          <dgm:dir/>
          <dgm:resizeHandles val="exact"/>
        </dgm:presLayoutVars>
      </dgm:prSet>
      <dgm:spPr/>
    </dgm:pt>
    <dgm:pt modelId="{97C865AE-38EC-48CC-A6C3-F249AD13EDDB}" type="pres">
      <dgm:prSet presAssocID="{CC62556E-5099-4A04-9468-62B27C835936}" presName="container" presStyleCnt="0">
        <dgm:presLayoutVars>
          <dgm:dir/>
          <dgm:resizeHandles val="exact"/>
        </dgm:presLayoutVars>
      </dgm:prSet>
      <dgm:spPr/>
    </dgm:pt>
    <dgm:pt modelId="{5D4273E1-3629-4F32-81D3-31F52946A9D0}" type="pres">
      <dgm:prSet presAssocID="{6EC46CCD-F33A-4EAD-8F2A-0BCC1F354B72}" presName="compNode" presStyleCnt="0"/>
      <dgm:spPr/>
    </dgm:pt>
    <dgm:pt modelId="{78B252DE-F180-4ABA-ABA4-710DD07D7CBB}" type="pres">
      <dgm:prSet presAssocID="{6EC46CCD-F33A-4EAD-8F2A-0BCC1F354B72}" presName="iconBgRect" presStyleLbl="bgShp" presStyleIdx="0" presStyleCnt="4"/>
      <dgm:spPr/>
    </dgm:pt>
    <dgm:pt modelId="{C5EEB7BA-CCC2-40AA-9EF2-5F1695B65CDB}" type="pres">
      <dgm:prSet presAssocID="{6EC46CCD-F33A-4EAD-8F2A-0BCC1F354B7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263F8F0-2ADB-49C9-A687-9E0DBBEC81C1}" type="pres">
      <dgm:prSet presAssocID="{6EC46CCD-F33A-4EAD-8F2A-0BCC1F354B72}" presName="spaceRect" presStyleCnt="0"/>
      <dgm:spPr/>
    </dgm:pt>
    <dgm:pt modelId="{7633E61B-428A-4A1E-B307-F36C5A14592E}" type="pres">
      <dgm:prSet presAssocID="{6EC46CCD-F33A-4EAD-8F2A-0BCC1F354B72}" presName="textRect" presStyleLbl="revTx" presStyleIdx="0" presStyleCnt="4">
        <dgm:presLayoutVars>
          <dgm:chMax val="1"/>
          <dgm:chPref val="1"/>
        </dgm:presLayoutVars>
      </dgm:prSet>
      <dgm:spPr/>
    </dgm:pt>
    <dgm:pt modelId="{4A6AFFF4-A562-4725-A4D8-7ABC5FBBB5E5}" type="pres">
      <dgm:prSet presAssocID="{30A72557-6C38-4CFB-9C85-AF29631B5162}" presName="sibTrans" presStyleLbl="sibTrans2D1" presStyleIdx="0" presStyleCnt="0"/>
      <dgm:spPr/>
    </dgm:pt>
    <dgm:pt modelId="{41A896B0-04D0-4A6F-9986-E6C1C0D08F04}" type="pres">
      <dgm:prSet presAssocID="{2B51FE3D-DD0C-493B-A600-5AD9DB143641}" presName="compNode" presStyleCnt="0"/>
      <dgm:spPr/>
    </dgm:pt>
    <dgm:pt modelId="{64F6A283-A9DC-442E-ACB2-6A4610587E86}" type="pres">
      <dgm:prSet presAssocID="{2B51FE3D-DD0C-493B-A600-5AD9DB143641}" presName="iconBgRect" presStyleLbl="bgShp" presStyleIdx="1" presStyleCnt="4"/>
      <dgm:spPr/>
    </dgm:pt>
    <dgm:pt modelId="{F8947E5B-C186-433E-A741-4162C1252644}" type="pres">
      <dgm:prSet presAssocID="{2B51FE3D-DD0C-493B-A600-5AD9DB1436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ircles with arrows with solid fill"/>
        </a:ext>
      </dgm:extLst>
    </dgm:pt>
    <dgm:pt modelId="{E3D95BD1-8971-483A-A4BE-605A9E843257}" type="pres">
      <dgm:prSet presAssocID="{2B51FE3D-DD0C-493B-A600-5AD9DB143641}" presName="spaceRect" presStyleCnt="0"/>
      <dgm:spPr/>
    </dgm:pt>
    <dgm:pt modelId="{D27D93E3-396D-4EA3-ACD2-927B1F32D34E}" type="pres">
      <dgm:prSet presAssocID="{2B51FE3D-DD0C-493B-A600-5AD9DB143641}" presName="textRect" presStyleLbl="revTx" presStyleIdx="1" presStyleCnt="4">
        <dgm:presLayoutVars>
          <dgm:chMax val="1"/>
          <dgm:chPref val="1"/>
        </dgm:presLayoutVars>
      </dgm:prSet>
      <dgm:spPr/>
    </dgm:pt>
    <dgm:pt modelId="{C12C349A-5661-4253-A057-7AB68C8E66FB}" type="pres">
      <dgm:prSet presAssocID="{267DF1F8-5DB6-4494-AC32-F9F783DF29C4}" presName="sibTrans" presStyleLbl="sibTrans2D1" presStyleIdx="0" presStyleCnt="0"/>
      <dgm:spPr/>
    </dgm:pt>
    <dgm:pt modelId="{05F70080-7F17-4CA5-BD65-068B2437A342}" type="pres">
      <dgm:prSet presAssocID="{7B8C3FF0-B5BA-4366-BAAB-ADBFDA51E7A4}" presName="compNode" presStyleCnt="0"/>
      <dgm:spPr/>
    </dgm:pt>
    <dgm:pt modelId="{C8F6D0C6-7F9B-412F-8A5C-7835D1CC04D9}" type="pres">
      <dgm:prSet presAssocID="{7B8C3FF0-B5BA-4366-BAAB-ADBFDA51E7A4}" presName="iconBgRect" presStyleLbl="bgShp" presStyleIdx="2" presStyleCnt="4"/>
      <dgm:spPr/>
    </dgm:pt>
    <dgm:pt modelId="{909A9C8B-4A6A-493D-84E3-8DA8F07E3F9F}" type="pres">
      <dgm:prSet presAssocID="{7B8C3FF0-B5BA-4366-BAAB-ADBFDA51E7A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rt with pulse with solid fill"/>
        </a:ext>
      </dgm:extLst>
    </dgm:pt>
    <dgm:pt modelId="{15B934C8-2422-4422-94F6-602BA5EF38DD}" type="pres">
      <dgm:prSet presAssocID="{7B8C3FF0-B5BA-4366-BAAB-ADBFDA51E7A4}" presName="spaceRect" presStyleCnt="0"/>
      <dgm:spPr/>
    </dgm:pt>
    <dgm:pt modelId="{D4715512-67C1-4CE9-AD34-A7418DE3AB2F}" type="pres">
      <dgm:prSet presAssocID="{7B8C3FF0-B5BA-4366-BAAB-ADBFDA51E7A4}" presName="textRect" presStyleLbl="revTx" presStyleIdx="2" presStyleCnt="4">
        <dgm:presLayoutVars>
          <dgm:chMax val="1"/>
          <dgm:chPref val="1"/>
        </dgm:presLayoutVars>
      </dgm:prSet>
      <dgm:spPr/>
    </dgm:pt>
    <dgm:pt modelId="{DC3E4C8F-7BFA-4318-AA9B-A71A0676B0FA}" type="pres">
      <dgm:prSet presAssocID="{D976596B-66A1-4836-8C11-E8449DDCF37C}" presName="sibTrans" presStyleLbl="sibTrans2D1" presStyleIdx="0" presStyleCnt="0"/>
      <dgm:spPr/>
    </dgm:pt>
    <dgm:pt modelId="{AC0A7CB7-9450-4AAA-B80E-75DAADA2B34A}" type="pres">
      <dgm:prSet presAssocID="{DEABB82D-703F-48E3-B7CF-A47390DC9C00}" presName="compNode" presStyleCnt="0"/>
      <dgm:spPr/>
    </dgm:pt>
    <dgm:pt modelId="{CAD91CEB-FEFA-4698-A70D-26A2A7EA9DF6}" type="pres">
      <dgm:prSet presAssocID="{DEABB82D-703F-48E3-B7CF-A47390DC9C00}" presName="iconBgRect" presStyleLbl="bgShp" presStyleIdx="3" presStyleCnt="4"/>
      <dgm:spPr/>
    </dgm:pt>
    <dgm:pt modelId="{7B37096F-228C-413F-8BCB-9FB3016719D4}" type="pres">
      <dgm:prSet presAssocID="{DEABB82D-703F-48E3-B7CF-A47390DC9C0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uilding Brick Wall with solid fill"/>
        </a:ext>
      </dgm:extLst>
    </dgm:pt>
    <dgm:pt modelId="{FE550BE4-5DBF-4E6B-9C2A-B75CF788EE45}" type="pres">
      <dgm:prSet presAssocID="{DEABB82D-703F-48E3-B7CF-A47390DC9C00}" presName="spaceRect" presStyleCnt="0"/>
      <dgm:spPr/>
    </dgm:pt>
    <dgm:pt modelId="{418F8553-D1EB-4DA6-82F9-0E7DFFF2B04C}" type="pres">
      <dgm:prSet presAssocID="{DEABB82D-703F-48E3-B7CF-A47390DC9C00}" presName="textRect" presStyleLbl="revTx" presStyleIdx="3" presStyleCnt="4">
        <dgm:presLayoutVars>
          <dgm:chMax val="1"/>
          <dgm:chPref val="1"/>
        </dgm:presLayoutVars>
      </dgm:prSet>
      <dgm:spPr/>
    </dgm:pt>
  </dgm:ptLst>
  <dgm:cxnLst>
    <dgm:cxn modelId="{44464C1C-D84D-4CE5-AC55-843ECA470FE0}" type="presOf" srcId="{30A72557-6C38-4CFB-9C85-AF29631B5162}" destId="{4A6AFFF4-A562-4725-A4D8-7ABC5FBBB5E5}" srcOrd="0" destOrd="0" presId="urn:microsoft.com/office/officeart/2018/2/layout/IconCircleList"/>
    <dgm:cxn modelId="{4D42391F-30EE-4A41-B0D3-BB40ED650889}" type="presOf" srcId="{2B51FE3D-DD0C-493B-A600-5AD9DB143641}" destId="{D27D93E3-396D-4EA3-ACD2-927B1F32D34E}" srcOrd="0" destOrd="0" presId="urn:microsoft.com/office/officeart/2018/2/layout/IconCircleList"/>
    <dgm:cxn modelId="{6C9EC821-DAFB-4CFA-8950-69F5CE6466A9}" srcId="{6EC46CCD-F33A-4EAD-8F2A-0BCC1F354B72}" destId="{F82815BA-23CB-43E8-AD39-722FF16EEA81}" srcOrd="1" destOrd="0" parTransId="{883D27EE-8284-4F3F-82BD-B092924B47E2}" sibTransId="{60080126-9E73-4AEF-8A5F-CB90D2F262F2}"/>
    <dgm:cxn modelId="{CAD17030-32AA-4C1E-BCD4-75F53772AC7C}" type="presOf" srcId="{7B8C3FF0-B5BA-4366-BAAB-ADBFDA51E7A4}" destId="{D4715512-67C1-4CE9-AD34-A7418DE3AB2F}" srcOrd="0" destOrd="0" presId="urn:microsoft.com/office/officeart/2018/2/layout/IconCircleList"/>
    <dgm:cxn modelId="{FFADA736-E714-4DEB-81E0-46B932A8D325}" srcId="{CC62556E-5099-4A04-9468-62B27C835936}" destId="{6EC46CCD-F33A-4EAD-8F2A-0BCC1F354B72}" srcOrd="0" destOrd="0" parTransId="{F413F827-C058-4455-AD30-DE70DEDBA501}" sibTransId="{30A72557-6C38-4CFB-9C85-AF29631B5162}"/>
    <dgm:cxn modelId="{FD8BD35E-258C-4967-90FE-B862E6B0BB05}" type="presOf" srcId="{CC62556E-5099-4A04-9468-62B27C835936}" destId="{DFB02A01-713B-4743-A098-33FE01808B41}" srcOrd="0" destOrd="0" presId="urn:microsoft.com/office/officeart/2018/2/layout/IconCircleList"/>
    <dgm:cxn modelId="{79F01942-6599-4064-BDA6-6F235A26EEC4}" srcId="{7B8C3FF0-B5BA-4366-BAAB-ADBFDA51E7A4}" destId="{20CF4701-97C7-4DFF-9B86-3C71DB9A7FA3}" srcOrd="0" destOrd="0" parTransId="{16AEC2D2-0180-48C7-8F54-A412790992E6}" sibTransId="{C9A6B45A-C683-4461-B0B6-731062B87947}"/>
    <dgm:cxn modelId="{6FD3BC62-58E6-4B7C-8161-5DBEBBC7CDC0}" type="presOf" srcId="{D976596B-66A1-4836-8C11-E8449DDCF37C}" destId="{DC3E4C8F-7BFA-4318-AA9B-A71A0676B0FA}" srcOrd="0" destOrd="0" presId="urn:microsoft.com/office/officeart/2018/2/layout/IconCircleList"/>
    <dgm:cxn modelId="{02DC454B-7DE2-4477-9046-E73132E1F6B0}" srcId="{DEABB82D-703F-48E3-B7CF-A47390DC9C00}" destId="{6440A776-426C-444F-A3FB-C7A986C8E7E7}" srcOrd="0" destOrd="0" parTransId="{C868D7FF-C0A9-4076-B43B-07BDD220FCF7}" sibTransId="{066D5527-72D0-4052-8D48-BE3B3C12E46C}"/>
    <dgm:cxn modelId="{5875EB4F-743F-4EF3-8A07-B8F2F6AAA1D0}" srcId="{6EC46CCD-F33A-4EAD-8F2A-0BCC1F354B72}" destId="{1BE660D6-480A-43CE-B9DA-C1B962864482}" srcOrd="0" destOrd="0" parTransId="{F6F93631-DBF4-4772-A30E-CEF09D62A690}" sibTransId="{29886C8A-27BF-4C27-9180-D17D739DB607}"/>
    <dgm:cxn modelId="{29582955-B668-4A2C-81EA-BF50CAE35956}" type="presOf" srcId="{6EC46CCD-F33A-4EAD-8F2A-0BCC1F354B72}" destId="{7633E61B-428A-4A1E-B307-F36C5A14592E}" srcOrd="0" destOrd="0" presId="urn:microsoft.com/office/officeart/2018/2/layout/IconCircleList"/>
    <dgm:cxn modelId="{AA595A8E-68BD-43C3-AC35-9EA35B7E8347}" srcId="{7B8C3FF0-B5BA-4366-BAAB-ADBFDA51E7A4}" destId="{DF166D55-5255-4994-94D0-D1BDF5EA7734}" srcOrd="1" destOrd="0" parTransId="{DF4153C0-A0EE-4DBA-BC06-E9FFDB2F7CDC}" sibTransId="{B9A4685D-060F-46DD-BA76-60BAC38D8EC6}"/>
    <dgm:cxn modelId="{78DC6C9D-9A53-482B-9D67-102EDA1EE62B}" srcId="{CC62556E-5099-4A04-9468-62B27C835936}" destId="{7B8C3FF0-B5BA-4366-BAAB-ADBFDA51E7A4}" srcOrd="2" destOrd="0" parTransId="{BA456892-2E10-4AB9-BE29-58BCA3750C92}" sibTransId="{D976596B-66A1-4836-8C11-E8449DDCF37C}"/>
    <dgm:cxn modelId="{30A214BA-26AD-4980-81AB-1B77B1DE5E78}" srcId="{CC62556E-5099-4A04-9468-62B27C835936}" destId="{DEABB82D-703F-48E3-B7CF-A47390DC9C00}" srcOrd="3" destOrd="0" parTransId="{5EF1D954-978B-4B21-B002-18A31AE28C89}" sibTransId="{857AB088-DAED-429D-8862-CBB85C6BD8AE}"/>
    <dgm:cxn modelId="{8FACF3D1-E54A-4D0A-9FFD-E7169331BD26}" srcId="{DEABB82D-703F-48E3-B7CF-A47390DC9C00}" destId="{208C10FA-5451-4923-BC7F-F5DD40E8FF03}" srcOrd="1" destOrd="0" parTransId="{4BF68B3D-16AA-418C-A3B7-8BE711287455}" sibTransId="{064D5115-BE55-4382-93A5-58E5996E5B08}"/>
    <dgm:cxn modelId="{98935CD2-9D03-4FBD-8911-93382AD5C8A9}" type="presOf" srcId="{267DF1F8-5DB6-4494-AC32-F9F783DF29C4}" destId="{C12C349A-5661-4253-A057-7AB68C8E66FB}" srcOrd="0" destOrd="0" presId="urn:microsoft.com/office/officeart/2018/2/layout/IconCircleList"/>
    <dgm:cxn modelId="{012666DD-655A-4534-B2C5-1B94B0A92AEE}" type="presOf" srcId="{DEABB82D-703F-48E3-B7CF-A47390DC9C00}" destId="{418F8553-D1EB-4DA6-82F9-0E7DFFF2B04C}" srcOrd="0" destOrd="0" presId="urn:microsoft.com/office/officeart/2018/2/layout/IconCircleList"/>
    <dgm:cxn modelId="{346006F5-7D4A-4707-B8FB-687BFF53ADAD}" srcId="{CC62556E-5099-4A04-9468-62B27C835936}" destId="{2B51FE3D-DD0C-493B-A600-5AD9DB143641}" srcOrd="1" destOrd="0" parTransId="{EF3BE1AC-EBE1-4E2D-839E-9819F4B9CDD5}" sibTransId="{267DF1F8-5DB6-4494-AC32-F9F783DF29C4}"/>
    <dgm:cxn modelId="{327DEA1C-17A6-4873-8D8C-1BCD88D3B6D0}" type="presParOf" srcId="{DFB02A01-713B-4743-A098-33FE01808B41}" destId="{97C865AE-38EC-48CC-A6C3-F249AD13EDDB}" srcOrd="0" destOrd="0" presId="urn:microsoft.com/office/officeart/2018/2/layout/IconCircleList"/>
    <dgm:cxn modelId="{D9BF4E74-7EB1-4C7C-8A05-8FD864DBA75B}" type="presParOf" srcId="{97C865AE-38EC-48CC-A6C3-F249AD13EDDB}" destId="{5D4273E1-3629-4F32-81D3-31F52946A9D0}" srcOrd="0" destOrd="0" presId="urn:microsoft.com/office/officeart/2018/2/layout/IconCircleList"/>
    <dgm:cxn modelId="{27266051-131C-4E0E-AB14-1FEEB21E6E3B}" type="presParOf" srcId="{5D4273E1-3629-4F32-81D3-31F52946A9D0}" destId="{78B252DE-F180-4ABA-ABA4-710DD07D7CBB}" srcOrd="0" destOrd="0" presId="urn:microsoft.com/office/officeart/2018/2/layout/IconCircleList"/>
    <dgm:cxn modelId="{BC68525E-A667-4B33-B9F9-49641BE0C1C5}" type="presParOf" srcId="{5D4273E1-3629-4F32-81D3-31F52946A9D0}" destId="{C5EEB7BA-CCC2-40AA-9EF2-5F1695B65CDB}" srcOrd="1" destOrd="0" presId="urn:microsoft.com/office/officeart/2018/2/layout/IconCircleList"/>
    <dgm:cxn modelId="{35A8A41E-1372-4536-B7AB-ECAD50B7D6BE}" type="presParOf" srcId="{5D4273E1-3629-4F32-81D3-31F52946A9D0}" destId="{C263F8F0-2ADB-49C9-A687-9E0DBBEC81C1}" srcOrd="2" destOrd="0" presId="urn:microsoft.com/office/officeart/2018/2/layout/IconCircleList"/>
    <dgm:cxn modelId="{1D219B42-33B9-4745-A6BB-719F713BAE98}" type="presParOf" srcId="{5D4273E1-3629-4F32-81D3-31F52946A9D0}" destId="{7633E61B-428A-4A1E-B307-F36C5A14592E}" srcOrd="3" destOrd="0" presId="urn:microsoft.com/office/officeart/2018/2/layout/IconCircleList"/>
    <dgm:cxn modelId="{1CE476B4-410F-4180-8821-5EB5ABA09B6C}" type="presParOf" srcId="{97C865AE-38EC-48CC-A6C3-F249AD13EDDB}" destId="{4A6AFFF4-A562-4725-A4D8-7ABC5FBBB5E5}" srcOrd="1" destOrd="0" presId="urn:microsoft.com/office/officeart/2018/2/layout/IconCircleList"/>
    <dgm:cxn modelId="{812DF943-DDFD-4322-A1A1-26783A712858}" type="presParOf" srcId="{97C865AE-38EC-48CC-A6C3-F249AD13EDDB}" destId="{41A896B0-04D0-4A6F-9986-E6C1C0D08F04}" srcOrd="2" destOrd="0" presId="urn:microsoft.com/office/officeart/2018/2/layout/IconCircleList"/>
    <dgm:cxn modelId="{9621D041-A18B-4D26-9C8B-73FC945EB23E}" type="presParOf" srcId="{41A896B0-04D0-4A6F-9986-E6C1C0D08F04}" destId="{64F6A283-A9DC-442E-ACB2-6A4610587E86}" srcOrd="0" destOrd="0" presId="urn:microsoft.com/office/officeart/2018/2/layout/IconCircleList"/>
    <dgm:cxn modelId="{49D10B7E-CBAE-49F3-B7F7-E1CADE50B436}" type="presParOf" srcId="{41A896B0-04D0-4A6F-9986-E6C1C0D08F04}" destId="{F8947E5B-C186-433E-A741-4162C1252644}" srcOrd="1" destOrd="0" presId="urn:microsoft.com/office/officeart/2018/2/layout/IconCircleList"/>
    <dgm:cxn modelId="{8A02A0E1-3B18-484C-BFC1-FBFF1D334EEC}" type="presParOf" srcId="{41A896B0-04D0-4A6F-9986-E6C1C0D08F04}" destId="{E3D95BD1-8971-483A-A4BE-605A9E843257}" srcOrd="2" destOrd="0" presId="urn:microsoft.com/office/officeart/2018/2/layout/IconCircleList"/>
    <dgm:cxn modelId="{F4B9AF28-ADD2-42E8-B7FB-73C0276937FD}" type="presParOf" srcId="{41A896B0-04D0-4A6F-9986-E6C1C0D08F04}" destId="{D27D93E3-396D-4EA3-ACD2-927B1F32D34E}" srcOrd="3" destOrd="0" presId="urn:microsoft.com/office/officeart/2018/2/layout/IconCircleList"/>
    <dgm:cxn modelId="{E5B905FD-E8A7-4AC3-888C-C5D404B8557D}" type="presParOf" srcId="{97C865AE-38EC-48CC-A6C3-F249AD13EDDB}" destId="{C12C349A-5661-4253-A057-7AB68C8E66FB}" srcOrd="3" destOrd="0" presId="urn:microsoft.com/office/officeart/2018/2/layout/IconCircleList"/>
    <dgm:cxn modelId="{54D00241-6F97-4711-8B0B-F8E283CF32C3}" type="presParOf" srcId="{97C865AE-38EC-48CC-A6C3-F249AD13EDDB}" destId="{05F70080-7F17-4CA5-BD65-068B2437A342}" srcOrd="4" destOrd="0" presId="urn:microsoft.com/office/officeart/2018/2/layout/IconCircleList"/>
    <dgm:cxn modelId="{9E4C406C-3FF5-4DEB-BF11-06EBF83BD8FE}" type="presParOf" srcId="{05F70080-7F17-4CA5-BD65-068B2437A342}" destId="{C8F6D0C6-7F9B-412F-8A5C-7835D1CC04D9}" srcOrd="0" destOrd="0" presId="urn:microsoft.com/office/officeart/2018/2/layout/IconCircleList"/>
    <dgm:cxn modelId="{33CB09A8-D1D2-41F1-94FB-942172A0039F}" type="presParOf" srcId="{05F70080-7F17-4CA5-BD65-068B2437A342}" destId="{909A9C8B-4A6A-493D-84E3-8DA8F07E3F9F}" srcOrd="1" destOrd="0" presId="urn:microsoft.com/office/officeart/2018/2/layout/IconCircleList"/>
    <dgm:cxn modelId="{452C04FB-1E7B-4B0B-AB78-8B4AF9BBC83F}" type="presParOf" srcId="{05F70080-7F17-4CA5-BD65-068B2437A342}" destId="{15B934C8-2422-4422-94F6-602BA5EF38DD}" srcOrd="2" destOrd="0" presId="urn:microsoft.com/office/officeart/2018/2/layout/IconCircleList"/>
    <dgm:cxn modelId="{8624DFD5-CCD7-4282-B08F-DFBA41BE5FBC}" type="presParOf" srcId="{05F70080-7F17-4CA5-BD65-068B2437A342}" destId="{D4715512-67C1-4CE9-AD34-A7418DE3AB2F}" srcOrd="3" destOrd="0" presId="urn:microsoft.com/office/officeart/2018/2/layout/IconCircleList"/>
    <dgm:cxn modelId="{34C4942C-1B99-4A79-AFC6-0EBDA6DD3525}" type="presParOf" srcId="{97C865AE-38EC-48CC-A6C3-F249AD13EDDB}" destId="{DC3E4C8F-7BFA-4318-AA9B-A71A0676B0FA}" srcOrd="5" destOrd="0" presId="urn:microsoft.com/office/officeart/2018/2/layout/IconCircleList"/>
    <dgm:cxn modelId="{A074743E-EA88-4151-8C4C-87FC8A18E8A0}" type="presParOf" srcId="{97C865AE-38EC-48CC-A6C3-F249AD13EDDB}" destId="{AC0A7CB7-9450-4AAA-B80E-75DAADA2B34A}" srcOrd="6" destOrd="0" presId="urn:microsoft.com/office/officeart/2018/2/layout/IconCircleList"/>
    <dgm:cxn modelId="{1189937A-4415-4D07-8EDE-1B3E9E34D5CD}" type="presParOf" srcId="{AC0A7CB7-9450-4AAA-B80E-75DAADA2B34A}" destId="{CAD91CEB-FEFA-4698-A70D-26A2A7EA9DF6}" srcOrd="0" destOrd="0" presId="urn:microsoft.com/office/officeart/2018/2/layout/IconCircleList"/>
    <dgm:cxn modelId="{0D66DC74-E0F5-4B86-B073-2B979180DF9A}" type="presParOf" srcId="{AC0A7CB7-9450-4AAA-B80E-75DAADA2B34A}" destId="{7B37096F-228C-413F-8BCB-9FB3016719D4}" srcOrd="1" destOrd="0" presId="urn:microsoft.com/office/officeart/2018/2/layout/IconCircleList"/>
    <dgm:cxn modelId="{C8765800-CC4E-44E7-ACB5-A7A43C30944C}" type="presParOf" srcId="{AC0A7CB7-9450-4AAA-B80E-75DAADA2B34A}" destId="{FE550BE4-5DBF-4E6B-9C2A-B75CF788EE45}" srcOrd="2" destOrd="0" presId="urn:microsoft.com/office/officeart/2018/2/layout/IconCircleList"/>
    <dgm:cxn modelId="{21622AD4-976D-49ED-A860-48A89885A814}" type="presParOf" srcId="{AC0A7CB7-9450-4AAA-B80E-75DAADA2B34A}" destId="{418F8553-D1EB-4DA6-82F9-0E7DFFF2B04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6C6305-3846-4B6B-B893-972DADB9571E}" type="doc">
      <dgm:prSet loTypeId="urn:microsoft.com/office/officeart/2018/2/layout/IconLabelDescriptionList" loCatId="icon" qsTypeId="urn:microsoft.com/office/officeart/2005/8/quickstyle/simple1" qsCatId="simple" csTypeId="urn:microsoft.com/office/officeart/2005/8/colors/accent2_1" csCatId="accent2" phldr="1"/>
      <dgm:spPr/>
      <dgm:t>
        <a:bodyPr/>
        <a:lstStyle/>
        <a:p>
          <a:endParaRPr lang="en-US"/>
        </a:p>
      </dgm:t>
    </dgm:pt>
    <dgm:pt modelId="{BDD652C1-6423-4AF9-A845-5586717F5959}">
      <dgm:prSet phldrT="[Text]" custT="1"/>
      <dgm:spPr/>
      <dgm:t>
        <a:bodyPr/>
        <a:lstStyle/>
        <a:p>
          <a:pPr>
            <a:lnSpc>
              <a:spcPct val="100000"/>
            </a:lnSpc>
            <a:defRPr b="1"/>
          </a:pPr>
          <a:r>
            <a:rPr lang="en-US" sz="2400" dirty="0"/>
            <a:t>Estimating causal relationships</a:t>
          </a:r>
        </a:p>
      </dgm:t>
    </dgm:pt>
    <dgm:pt modelId="{6B5A53A4-0618-4083-B68F-7C2E0036C683}" type="parTrans" cxnId="{EFA0AE6C-4B8F-464C-A5BF-318601BB0177}">
      <dgm:prSet/>
      <dgm:spPr/>
      <dgm:t>
        <a:bodyPr/>
        <a:lstStyle/>
        <a:p>
          <a:endParaRPr lang="en-US" sz="2400"/>
        </a:p>
      </dgm:t>
    </dgm:pt>
    <dgm:pt modelId="{972FC8E1-B5EE-42EE-89D5-0CD2921F445B}" type="sibTrans" cxnId="{EFA0AE6C-4B8F-464C-A5BF-318601BB0177}">
      <dgm:prSet/>
      <dgm:spPr/>
      <dgm:t>
        <a:bodyPr/>
        <a:lstStyle/>
        <a:p>
          <a:endParaRPr lang="en-US" sz="2400"/>
        </a:p>
      </dgm:t>
    </dgm:pt>
    <dgm:pt modelId="{9612DBAB-B0E5-4C5E-8BC6-ADD539CEDFA0}">
      <dgm:prSet phldrT="[Text]" custT="1"/>
      <dgm:spPr/>
      <dgm:t>
        <a:bodyPr/>
        <a:lstStyle/>
        <a:p>
          <a:pPr>
            <a:lnSpc>
              <a:spcPct val="100000"/>
            </a:lnSpc>
            <a:defRPr b="1"/>
          </a:pPr>
          <a:r>
            <a:rPr lang="en-US" sz="2400" dirty="0"/>
            <a:t>Estimating correlational relationships </a:t>
          </a:r>
        </a:p>
      </dgm:t>
    </dgm:pt>
    <dgm:pt modelId="{17CDD6EB-4D8C-4701-B3F8-905247D43CD4}" type="parTrans" cxnId="{C5502267-9DEE-4AD7-A2EE-1C9611BA0200}">
      <dgm:prSet/>
      <dgm:spPr/>
      <dgm:t>
        <a:bodyPr/>
        <a:lstStyle/>
        <a:p>
          <a:endParaRPr lang="en-US" sz="2400"/>
        </a:p>
      </dgm:t>
    </dgm:pt>
    <dgm:pt modelId="{B8E4608B-415D-43DA-B934-0C9D0C506FE4}" type="sibTrans" cxnId="{C5502267-9DEE-4AD7-A2EE-1C9611BA0200}">
      <dgm:prSet/>
      <dgm:spPr/>
      <dgm:t>
        <a:bodyPr/>
        <a:lstStyle/>
        <a:p>
          <a:endParaRPr lang="en-US" sz="2400"/>
        </a:p>
      </dgm:t>
    </dgm:pt>
    <dgm:pt modelId="{C0A19AFE-6656-4562-8CEB-84E9C4271437}">
      <dgm:prSet phldrT="[Text]" custT="1"/>
      <dgm:spPr/>
      <dgm:t>
        <a:bodyPr/>
        <a:lstStyle/>
        <a:p>
          <a:pPr>
            <a:lnSpc>
              <a:spcPct val="100000"/>
            </a:lnSpc>
          </a:pPr>
          <a:r>
            <a:rPr lang="en-US" sz="2400" i="1" dirty="0"/>
            <a:t>For example: How does participating in a specific program improve student academic success?</a:t>
          </a:r>
        </a:p>
      </dgm:t>
    </dgm:pt>
    <dgm:pt modelId="{1F464ABA-4022-4139-B5BF-84BD9A240250}" type="parTrans" cxnId="{1C3CB2D6-4022-41C9-B2E8-D8E36D20B443}">
      <dgm:prSet/>
      <dgm:spPr/>
      <dgm:t>
        <a:bodyPr/>
        <a:lstStyle/>
        <a:p>
          <a:endParaRPr lang="en-US" sz="2400"/>
        </a:p>
      </dgm:t>
    </dgm:pt>
    <dgm:pt modelId="{374FD459-8A53-48E5-A2CD-9DA2FEE1FABD}" type="sibTrans" cxnId="{1C3CB2D6-4022-41C9-B2E8-D8E36D20B443}">
      <dgm:prSet/>
      <dgm:spPr/>
      <dgm:t>
        <a:bodyPr/>
        <a:lstStyle/>
        <a:p>
          <a:endParaRPr lang="en-US" sz="2400"/>
        </a:p>
      </dgm:t>
    </dgm:pt>
    <dgm:pt modelId="{4203978E-5BEC-4701-858A-293961AFD57A}">
      <dgm:prSet phldrT="[Text]" custT="1"/>
      <dgm:spPr/>
      <dgm:t>
        <a:bodyPr/>
        <a:lstStyle/>
        <a:p>
          <a:pPr>
            <a:lnSpc>
              <a:spcPct val="100000"/>
            </a:lnSpc>
          </a:pPr>
          <a:r>
            <a:rPr lang="en-US" sz="2400" i="1" dirty="0"/>
            <a:t>For example: Is there a  relationship between students in public housing and passing ninth-grade mathematics? </a:t>
          </a:r>
        </a:p>
      </dgm:t>
    </dgm:pt>
    <dgm:pt modelId="{45CDA50B-1FEF-431C-8083-D0388EA2954E}" type="parTrans" cxnId="{D6E34442-FAFF-414C-8F8D-54A42ED2844A}">
      <dgm:prSet/>
      <dgm:spPr/>
      <dgm:t>
        <a:bodyPr/>
        <a:lstStyle/>
        <a:p>
          <a:endParaRPr lang="en-US" sz="2400"/>
        </a:p>
      </dgm:t>
    </dgm:pt>
    <dgm:pt modelId="{3CDACDCC-C266-4101-90F4-DF537C3365E7}" type="sibTrans" cxnId="{D6E34442-FAFF-414C-8F8D-54A42ED2844A}">
      <dgm:prSet/>
      <dgm:spPr/>
      <dgm:t>
        <a:bodyPr/>
        <a:lstStyle/>
        <a:p>
          <a:endParaRPr lang="en-US" sz="2400"/>
        </a:p>
      </dgm:t>
    </dgm:pt>
    <dgm:pt modelId="{9DF4B9E6-5B28-4103-B4F2-64D387CD2939}" type="pres">
      <dgm:prSet presAssocID="{8E6C6305-3846-4B6B-B893-972DADB9571E}" presName="root" presStyleCnt="0">
        <dgm:presLayoutVars>
          <dgm:dir/>
          <dgm:resizeHandles val="exact"/>
        </dgm:presLayoutVars>
      </dgm:prSet>
      <dgm:spPr/>
    </dgm:pt>
    <dgm:pt modelId="{E57DCFBD-F081-452E-AC62-FBF10417EC75}" type="pres">
      <dgm:prSet presAssocID="{BDD652C1-6423-4AF9-A845-5586717F5959}" presName="compNode" presStyleCnt="0"/>
      <dgm:spPr/>
    </dgm:pt>
    <dgm:pt modelId="{06595C2E-1B63-45C0-BC40-26F3923DD73D}" type="pres">
      <dgm:prSet presAssocID="{BDD652C1-6423-4AF9-A845-5586717F595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43A86A6-0B16-4369-904E-849982634C83}" type="pres">
      <dgm:prSet presAssocID="{BDD652C1-6423-4AF9-A845-5586717F5959}" presName="iconSpace" presStyleCnt="0"/>
      <dgm:spPr/>
    </dgm:pt>
    <dgm:pt modelId="{D099C2C1-3C35-4801-BED5-63700AC16A89}" type="pres">
      <dgm:prSet presAssocID="{BDD652C1-6423-4AF9-A845-5586717F5959}" presName="parTx" presStyleLbl="revTx" presStyleIdx="0" presStyleCnt="4">
        <dgm:presLayoutVars>
          <dgm:chMax val="0"/>
          <dgm:chPref val="0"/>
        </dgm:presLayoutVars>
      </dgm:prSet>
      <dgm:spPr/>
    </dgm:pt>
    <dgm:pt modelId="{107379C9-C63F-4356-94FF-E90926EC9ACE}" type="pres">
      <dgm:prSet presAssocID="{BDD652C1-6423-4AF9-A845-5586717F5959}" presName="txSpace" presStyleCnt="0"/>
      <dgm:spPr/>
    </dgm:pt>
    <dgm:pt modelId="{8EDF5C7B-E889-4708-B355-5297C858B2C2}" type="pres">
      <dgm:prSet presAssocID="{BDD652C1-6423-4AF9-A845-5586717F5959}" presName="desTx" presStyleLbl="revTx" presStyleIdx="1" presStyleCnt="4">
        <dgm:presLayoutVars/>
      </dgm:prSet>
      <dgm:spPr/>
    </dgm:pt>
    <dgm:pt modelId="{9EC71AB5-00E5-4C50-B97F-C75191CD7496}" type="pres">
      <dgm:prSet presAssocID="{972FC8E1-B5EE-42EE-89D5-0CD2921F445B}" presName="sibTrans" presStyleCnt="0"/>
      <dgm:spPr/>
    </dgm:pt>
    <dgm:pt modelId="{63A6F531-D1AE-4128-82EC-28C2E3A6DEB8}" type="pres">
      <dgm:prSet presAssocID="{9612DBAB-B0E5-4C5E-8BC6-ADD539CEDFA0}" presName="compNode" presStyleCnt="0"/>
      <dgm:spPr/>
    </dgm:pt>
    <dgm:pt modelId="{85FB22A7-6D38-4A31-AF0F-486E8D1B4A1A}" type="pres">
      <dgm:prSet presAssocID="{9612DBAB-B0E5-4C5E-8BC6-ADD539CEDF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7C2D24FC-49F1-4EB1-A597-CDB4738AF189}" type="pres">
      <dgm:prSet presAssocID="{9612DBAB-B0E5-4C5E-8BC6-ADD539CEDFA0}" presName="iconSpace" presStyleCnt="0"/>
      <dgm:spPr/>
    </dgm:pt>
    <dgm:pt modelId="{2808F07B-8931-43EB-B341-BFB526FA3BEB}" type="pres">
      <dgm:prSet presAssocID="{9612DBAB-B0E5-4C5E-8BC6-ADD539CEDFA0}" presName="parTx" presStyleLbl="revTx" presStyleIdx="2" presStyleCnt="4">
        <dgm:presLayoutVars>
          <dgm:chMax val="0"/>
          <dgm:chPref val="0"/>
        </dgm:presLayoutVars>
      </dgm:prSet>
      <dgm:spPr/>
    </dgm:pt>
    <dgm:pt modelId="{6111C9C9-E71E-42AC-9439-DCA607909C93}" type="pres">
      <dgm:prSet presAssocID="{9612DBAB-B0E5-4C5E-8BC6-ADD539CEDFA0}" presName="txSpace" presStyleCnt="0"/>
      <dgm:spPr/>
    </dgm:pt>
    <dgm:pt modelId="{133C5784-9B2E-4CBC-844F-8340E5A9A069}" type="pres">
      <dgm:prSet presAssocID="{9612DBAB-B0E5-4C5E-8BC6-ADD539CEDFA0}" presName="desTx" presStyleLbl="revTx" presStyleIdx="3" presStyleCnt="4">
        <dgm:presLayoutVars/>
      </dgm:prSet>
      <dgm:spPr/>
    </dgm:pt>
  </dgm:ptLst>
  <dgm:cxnLst>
    <dgm:cxn modelId="{1EA44A02-78F9-4384-A5D7-90FA829947BE}" type="presOf" srcId="{8E6C6305-3846-4B6B-B893-972DADB9571E}" destId="{9DF4B9E6-5B28-4103-B4F2-64D387CD2939}" srcOrd="0" destOrd="0" presId="urn:microsoft.com/office/officeart/2018/2/layout/IconLabelDescriptionList"/>
    <dgm:cxn modelId="{9CFCF606-12EB-4FE0-B1D9-938C1F253C4F}" type="presOf" srcId="{4203978E-5BEC-4701-858A-293961AFD57A}" destId="{133C5784-9B2E-4CBC-844F-8340E5A9A069}" srcOrd="0" destOrd="0" presId="urn:microsoft.com/office/officeart/2018/2/layout/IconLabelDescriptionList"/>
    <dgm:cxn modelId="{D6E34442-FAFF-414C-8F8D-54A42ED2844A}" srcId="{9612DBAB-B0E5-4C5E-8BC6-ADD539CEDFA0}" destId="{4203978E-5BEC-4701-858A-293961AFD57A}" srcOrd="0" destOrd="0" parTransId="{45CDA50B-1FEF-431C-8083-D0388EA2954E}" sibTransId="{3CDACDCC-C266-4101-90F4-DF537C3365E7}"/>
    <dgm:cxn modelId="{C5502267-9DEE-4AD7-A2EE-1C9611BA0200}" srcId="{8E6C6305-3846-4B6B-B893-972DADB9571E}" destId="{9612DBAB-B0E5-4C5E-8BC6-ADD539CEDFA0}" srcOrd="1" destOrd="0" parTransId="{17CDD6EB-4D8C-4701-B3F8-905247D43CD4}" sibTransId="{B8E4608B-415D-43DA-B934-0C9D0C506FE4}"/>
    <dgm:cxn modelId="{EFA0AE6C-4B8F-464C-A5BF-318601BB0177}" srcId="{8E6C6305-3846-4B6B-B893-972DADB9571E}" destId="{BDD652C1-6423-4AF9-A845-5586717F5959}" srcOrd="0" destOrd="0" parTransId="{6B5A53A4-0618-4083-B68F-7C2E0036C683}" sibTransId="{972FC8E1-B5EE-42EE-89D5-0CD2921F445B}"/>
    <dgm:cxn modelId="{1C3CB2D6-4022-41C9-B2E8-D8E36D20B443}" srcId="{BDD652C1-6423-4AF9-A845-5586717F5959}" destId="{C0A19AFE-6656-4562-8CEB-84E9C4271437}" srcOrd="0" destOrd="0" parTransId="{1F464ABA-4022-4139-B5BF-84BD9A240250}" sibTransId="{374FD459-8A53-48E5-A2CD-9DA2FEE1FABD}"/>
    <dgm:cxn modelId="{253BBEE5-3D02-4177-A79E-2818C0F13618}" type="presOf" srcId="{BDD652C1-6423-4AF9-A845-5586717F5959}" destId="{D099C2C1-3C35-4801-BED5-63700AC16A89}" srcOrd="0" destOrd="0" presId="urn:microsoft.com/office/officeart/2018/2/layout/IconLabelDescriptionList"/>
    <dgm:cxn modelId="{18BAC8E9-34F1-400A-B9AD-B5D401401B7E}" type="presOf" srcId="{C0A19AFE-6656-4562-8CEB-84E9C4271437}" destId="{8EDF5C7B-E889-4708-B355-5297C858B2C2}" srcOrd="0" destOrd="0" presId="urn:microsoft.com/office/officeart/2018/2/layout/IconLabelDescriptionList"/>
    <dgm:cxn modelId="{014811EC-4AA6-4010-88C5-DC72C2203488}" type="presOf" srcId="{9612DBAB-B0E5-4C5E-8BC6-ADD539CEDFA0}" destId="{2808F07B-8931-43EB-B341-BFB526FA3BEB}" srcOrd="0" destOrd="0" presId="urn:microsoft.com/office/officeart/2018/2/layout/IconLabelDescriptionList"/>
    <dgm:cxn modelId="{2D2649B8-4C7C-4BCD-8F73-13057FD53349}" type="presParOf" srcId="{9DF4B9E6-5B28-4103-B4F2-64D387CD2939}" destId="{E57DCFBD-F081-452E-AC62-FBF10417EC75}" srcOrd="0" destOrd="0" presId="urn:microsoft.com/office/officeart/2018/2/layout/IconLabelDescriptionList"/>
    <dgm:cxn modelId="{22C67308-91E0-41F2-9709-714EF56A250F}" type="presParOf" srcId="{E57DCFBD-F081-452E-AC62-FBF10417EC75}" destId="{06595C2E-1B63-45C0-BC40-26F3923DD73D}" srcOrd="0" destOrd="0" presId="urn:microsoft.com/office/officeart/2018/2/layout/IconLabelDescriptionList"/>
    <dgm:cxn modelId="{1941C40A-D3B1-4F77-BFCB-352BD8B6226C}" type="presParOf" srcId="{E57DCFBD-F081-452E-AC62-FBF10417EC75}" destId="{D43A86A6-0B16-4369-904E-849982634C83}" srcOrd="1" destOrd="0" presId="urn:microsoft.com/office/officeart/2018/2/layout/IconLabelDescriptionList"/>
    <dgm:cxn modelId="{3EC49C31-BC62-4C94-A57F-A0D38663BD4A}" type="presParOf" srcId="{E57DCFBD-F081-452E-AC62-FBF10417EC75}" destId="{D099C2C1-3C35-4801-BED5-63700AC16A89}" srcOrd="2" destOrd="0" presId="urn:microsoft.com/office/officeart/2018/2/layout/IconLabelDescriptionList"/>
    <dgm:cxn modelId="{7613713F-A675-4870-A473-6C853D1F39E2}" type="presParOf" srcId="{E57DCFBD-F081-452E-AC62-FBF10417EC75}" destId="{107379C9-C63F-4356-94FF-E90926EC9ACE}" srcOrd="3" destOrd="0" presId="urn:microsoft.com/office/officeart/2018/2/layout/IconLabelDescriptionList"/>
    <dgm:cxn modelId="{0C6057A3-25B9-4060-9408-0BFAB6B31539}" type="presParOf" srcId="{E57DCFBD-F081-452E-AC62-FBF10417EC75}" destId="{8EDF5C7B-E889-4708-B355-5297C858B2C2}" srcOrd="4" destOrd="0" presId="urn:microsoft.com/office/officeart/2018/2/layout/IconLabelDescriptionList"/>
    <dgm:cxn modelId="{3B7E97E5-6F33-4BAC-ACB2-C960BECAAF73}" type="presParOf" srcId="{9DF4B9E6-5B28-4103-B4F2-64D387CD2939}" destId="{9EC71AB5-00E5-4C50-B97F-C75191CD7496}" srcOrd="1" destOrd="0" presId="urn:microsoft.com/office/officeart/2018/2/layout/IconLabelDescriptionList"/>
    <dgm:cxn modelId="{E4DCF954-47A1-4DB8-8211-D57FF248AFC1}" type="presParOf" srcId="{9DF4B9E6-5B28-4103-B4F2-64D387CD2939}" destId="{63A6F531-D1AE-4128-82EC-28C2E3A6DEB8}" srcOrd="2" destOrd="0" presId="urn:microsoft.com/office/officeart/2018/2/layout/IconLabelDescriptionList"/>
    <dgm:cxn modelId="{769CD3F1-BFEF-4C12-8D33-B7C302CC5341}" type="presParOf" srcId="{63A6F531-D1AE-4128-82EC-28C2E3A6DEB8}" destId="{85FB22A7-6D38-4A31-AF0F-486E8D1B4A1A}" srcOrd="0" destOrd="0" presId="urn:microsoft.com/office/officeart/2018/2/layout/IconLabelDescriptionList"/>
    <dgm:cxn modelId="{434C47F6-3A8C-4069-94A8-2EF1A5A2A26D}" type="presParOf" srcId="{63A6F531-D1AE-4128-82EC-28C2E3A6DEB8}" destId="{7C2D24FC-49F1-4EB1-A597-CDB4738AF189}" srcOrd="1" destOrd="0" presId="urn:microsoft.com/office/officeart/2018/2/layout/IconLabelDescriptionList"/>
    <dgm:cxn modelId="{49638208-9B4B-4ADF-AAEF-CD0C4A9097A3}" type="presParOf" srcId="{63A6F531-D1AE-4128-82EC-28C2E3A6DEB8}" destId="{2808F07B-8931-43EB-B341-BFB526FA3BEB}" srcOrd="2" destOrd="0" presId="urn:microsoft.com/office/officeart/2018/2/layout/IconLabelDescriptionList"/>
    <dgm:cxn modelId="{281AC636-7B8C-41E8-8FC8-8ACD713DF677}" type="presParOf" srcId="{63A6F531-D1AE-4128-82EC-28C2E3A6DEB8}" destId="{6111C9C9-E71E-42AC-9439-DCA607909C93}" srcOrd="3" destOrd="0" presId="urn:microsoft.com/office/officeart/2018/2/layout/IconLabelDescriptionList"/>
    <dgm:cxn modelId="{C8F42DA2-0C07-4F6C-96D7-D9F80E10F81E}" type="presParOf" srcId="{63A6F531-D1AE-4128-82EC-28C2E3A6DEB8}" destId="{133C5784-9B2E-4CBC-844F-8340E5A9A069}"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8C27E-B373-45E6-8BC3-E697FAF3B5D4}">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Setting the stage: </a:t>
          </a:r>
          <a:r>
            <a:rPr lang="en-US" sz="1800" b="0" kern="1200" dirty="0"/>
            <a:t>Who are the</a:t>
          </a:r>
          <a:r>
            <a:rPr lang="en-US" sz="1800" b="0" kern="1200" dirty="0">
              <a:latin typeface="Calibri Light" panose="020F0302020204030204"/>
            </a:rPr>
            <a:t> </a:t>
          </a:r>
          <a:r>
            <a:rPr lang="en-US" sz="1800" b="1" kern="1200" dirty="0">
              <a:latin typeface="+mn-lt"/>
            </a:rPr>
            <a:t>adolescents</a:t>
          </a:r>
          <a:r>
            <a:rPr lang="en-US" sz="1800" kern="1200" dirty="0">
              <a:latin typeface="Calibri Light" panose="020F0302020204030204"/>
            </a:rPr>
            <a:t> </a:t>
          </a:r>
          <a:r>
            <a:rPr lang="en-US" sz="1800" kern="1200" dirty="0"/>
            <a:t>of high school age in your school community and how are they connected to services and supports?</a:t>
          </a:r>
          <a:r>
            <a:rPr lang="en-US" sz="1800" kern="1200" dirty="0">
              <a:latin typeface="Calibri Light" panose="020F0302020204030204"/>
            </a:rPr>
            <a:t> </a:t>
          </a:r>
          <a:endParaRPr lang="en-US" sz="1800" kern="1200" dirty="0"/>
        </a:p>
      </dsp:txBody>
      <dsp:txXfrm>
        <a:off x="28038" y="28038"/>
        <a:ext cx="7298593" cy="901218"/>
      </dsp:txXfrm>
    </dsp:sp>
    <dsp:sp modelId="{337768F7-571A-49E9-8880-A35CAC914E38}">
      <dsp:nvSpPr>
        <dsp:cNvPr id="0" name=""/>
        <dsp:cNvSpPr/>
      </dsp:nvSpPr>
      <dsp:spPr>
        <a:xfrm>
          <a:off x="704545" y="1131347"/>
          <a:ext cx="8412480" cy="95729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Data collection processes and resources</a:t>
          </a:r>
        </a:p>
      </dsp:txBody>
      <dsp:txXfrm>
        <a:off x="732583" y="1159385"/>
        <a:ext cx="7029617" cy="901218"/>
      </dsp:txXfrm>
    </dsp:sp>
    <dsp:sp modelId="{3C4A014B-1434-4BEB-BAE3-3908CA26A907}">
      <dsp:nvSpPr>
        <dsp:cNvPr id="0" name=""/>
        <dsp:cNvSpPr/>
      </dsp:nvSpPr>
      <dsp:spPr>
        <a:xfrm>
          <a:off x="1398574" y="2262695"/>
          <a:ext cx="8412480" cy="95729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Action plan </a:t>
          </a:r>
        </a:p>
      </dsp:txBody>
      <dsp:txXfrm>
        <a:off x="1426612" y="2290733"/>
        <a:ext cx="7040133" cy="901218"/>
      </dsp:txXfrm>
    </dsp:sp>
    <dsp:sp modelId="{98690467-62F0-46E5-B566-5DF86E3F0525}">
      <dsp:nvSpPr>
        <dsp:cNvPr id="0" name=""/>
        <dsp:cNvSpPr/>
      </dsp:nvSpPr>
      <dsp:spPr>
        <a:xfrm>
          <a:off x="2103119" y="3394043"/>
          <a:ext cx="8412480" cy="95729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“Bringing it all together”: Learning from what we found</a:t>
          </a:r>
          <a:r>
            <a:rPr lang="en-US" sz="1800" kern="1200" dirty="0">
              <a:latin typeface="Calibri Light" panose="020F0302020204030204"/>
            </a:rPr>
            <a:t> </a:t>
          </a:r>
          <a:endParaRPr lang="en-US" sz="1800" kern="1200" dirty="0"/>
        </a:p>
      </dsp:txBody>
      <dsp:txXfrm>
        <a:off x="2131157" y="3422081"/>
        <a:ext cx="7029617" cy="901218"/>
      </dsp:txXfrm>
    </dsp:sp>
    <dsp:sp modelId="{BAB77A9B-CDEC-40CD-8B0A-2915DE9096A6}">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7930242" y="733200"/>
        <a:ext cx="342233" cy="468236"/>
      </dsp:txXfrm>
    </dsp:sp>
    <dsp:sp modelId="{FEB1F926-AF05-422F-ABE3-713AE5B39617}">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634787" y="1864548"/>
        <a:ext cx="342233" cy="468236"/>
      </dsp:txXfrm>
    </dsp:sp>
    <dsp:sp modelId="{E13F5360-23B8-437A-B026-E594A06C7AD8}">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9328817" y="2995896"/>
        <a:ext cx="342233" cy="468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8D209-54B4-449A-B1B8-934255C72220}">
      <dsp:nvSpPr>
        <dsp:cNvPr id="0" name=""/>
        <dsp:cNvSpPr/>
      </dsp:nvSpPr>
      <dsp:spPr>
        <a:xfrm>
          <a:off x="0" y="775800"/>
          <a:ext cx="6900512"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Each gap in data or knowledge requires consideration of the best method of data collection. </a:t>
          </a:r>
        </a:p>
      </dsp:txBody>
      <dsp:txXfrm>
        <a:off x="46606" y="822406"/>
        <a:ext cx="6807300" cy="861507"/>
      </dsp:txXfrm>
    </dsp:sp>
    <dsp:sp modelId="{85C6D2FC-4988-4C0F-9554-9DD567D21A58}">
      <dsp:nvSpPr>
        <dsp:cNvPr id="0" name=""/>
        <dsp:cNvSpPr/>
      </dsp:nvSpPr>
      <dsp:spPr>
        <a:xfrm>
          <a:off x="0" y="1799640"/>
          <a:ext cx="6900512" cy="95471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Information from existing data sources can be used with new data sources to understand the big picture. </a:t>
          </a:r>
        </a:p>
      </dsp:txBody>
      <dsp:txXfrm>
        <a:off x="46606" y="1846246"/>
        <a:ext cx="6807300" cy="861507"/>
      </dsp:txXfrm>
    </dsp:sp>
    <dsp:sp modelId="{774EBA46-9514-4284-A53C-C7C3E634FEA8}">
      <dsp:nvSpPr>
        <dsp:cNvPr id="0" name=""/>
        <dsp:cNvSpPr/>
      </dsp:nvSpPr>
      <dsp:spPr>
        <a:xfrm>
          <a:off x="0" y="2823480"/>
          <a:ext cx="6900512" cy="95471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Consider the commitment of time and resources to analyze existing data and collect new data. </a:t>
          </a:r>
        </a:p>
      </dsp:txBody>
      <dsp:txXfrm>
        <a:off x="46606" y="2870086"/>
        <a:ext cx="6807300" cy="861507"/>
      </dsp:txXfrm>
    </dsp:sp>
    <dsp:sp modelId="{D8455447-B43A-437F-95E0-027ED73818D4}">
      <dsp:nvSpPr>
        <dsp:cNvPr id="0" name=""/>
        <dsp:cNvSpPr/>
      </dsp:nvSpPr>
      <dsp:spPr>
        <a:xfrm>
          <a:off x="0" y="3847320"/>
          <a:ext cx="6900512"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Identify the appropriate data collection method for each gap. </a:t>
          </a:r>
        </a:p>
      </dsp:txBody>
      <dsp:txXfrm>
        <a:off x="46606" y="3893926"/>
        <a:ext cx="6807300" cy="8615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65880-2299-44B7-BEF5-42554CF57D58}">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EA4C7-C99E-40D3-8ED1-679E616E0E3C}">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FEE04E-90A2-442A-924F-5BF78543BA3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b="1" kern="1200" dirty="0"/>
            <a:t>Surveys</a:t>
          </a:r>
          <a:r>
            <a:rPr lang="en-US" sz="2000" b="0" kern="1200" dirty="0"/>
            <a:t>:</a:t>
          </a:r>
          <a:r>
            <a:rPr lang="en-US" sz="2000" kern="1200" dirty="0"/>
            <a:t> You might already have an idea of what you might find in relation to your research question and need to do a check of your assumptions. This is essential for creating questions and response categories.</a:t>
          </a:r>
        </a:p>
      </dsp:txBody>
      <dsp:txXfrm>
        <a:off x="1435590" y="531"/>
        <a:ext cx="9080009" cy="1242935"/>
      </dsp:txXfrm>
    </dsp:sp>
    <dsp:sp modelId="{3BDD0CE0-F208-40CC-8CE1-B3F60C288889}">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065B1-7071-4461-86F8-CA809CE36507}">
      <dsp:nvSpPr>
        <dsp:cNvPr id="0" name=""/>
        <dsp:cNvSpPr/>
      </dsp:nvSpPr>
      <dsp:spPr>
        <a:xfrm>
          <a:off x="375988" y="1833861"/>
          <a:ext cx="683614" cy="683614"/>
        </a:xfrm>
        <a:prstGeom prst="rect">
          <a:avLst/>
        </a:prstGeom>
        <a:blipFill>
          <a:blip xmlns:r="http://schemas.openxmlformats.org/officeDocument/2006/relationships" r:embed="rId3">
            <a:alphaModFix/>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FCA109-D62C-4B49-A092-5303D8F9CDE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b="1" kern="1200" dirty="0"/>
            <a:t>Interviews</a:t>
          </a:r>
          <a:r>
            <a:rPr lang="en-US" sz="2000" b="0" kern="1200" dirty="0"/>
            <a:t>:</a:t>
          </a:r>
          <a:r>
            <a:rPr lang="en-US" sz="2000" kern="1200" dirty="0"/>
            <a:t> When information is lacking about the topic of interest, or a greater depth of understanding is necessary and one-on-one conversations are more conducive to data collection. </a:t>
          </a:r>
        </a:p>
      </dsp:txBody>
      <dsp:txXfrm>
        <a:off x="1435590" y="1554201"/>
        <a:ext cx="9080009" cy="1242935"/>
      </dsp:txXfrm>
    </dsp:sp>
    <dsp:sp modelId="{64FCA587-074E-41CE-A00D-28B0A8858556}">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D5F93-A62A-45F8-996F-A5B17FD99830}">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BA8C1-3590-41D8-B607-604A870606A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b="1" kern="1200" dirty="0"/>
            <a:t>Focus groups</a:t>
          </a:r>
          <a:r>
            <a:rPr lang="en-US" sz="2000" b="0" kern="1200" dirty="0"/>
            <a:t>:</a:t>
          </a:r>
          <a:r>
            <a:rPr lang="en-US" sz="2000" kern="1200" dirty="0"/>
            <a:t> When information is lacking about the topic of interest, or a greater depth of understanding is necessary and when bringing participants together might yield enhanced understanding of the issues because of shared conversation. </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DC8BB-8DA1-4572-B29C-9182DC1B6A4F}">
      <dsp:nvSpPr>
        <dsp:cNvPr id="0" name=""/>
        <dsp:cNvSpPr/>
      </dsp:nvSpPr>
      <dsp:spPr>
        <a:xfrm>
          <a:off x="0" y="53646"/>
          <a:ext cx="1946002" cy="429769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rtl="0">
            <a:lnSpc>
              <a:spcPct val="90000"/>
            </a:lnSpc>
            <a:spcBef>
              <a:spcPct val="0"/>
            </a:spcBef>
            <a:spcAft>
              <a:spcPct val="35000"/>
            </a:spcAft>
            <a:buNone/>
          </a:pPr>
          <a:r>
            <a:rPr lang="en-US" sz="1500" kern="1200" dirty="0"/>
            <a:t>Building a shared understanding about the importance of engaging the full community in supporting </a:t>
          </a:r>
          <a:r>
            <a:rPr lang="en-US" sz="1500" kern="1200" dirty="0">
              <a:latin typeface="+mn-lt"/>
            </a:rPr>
            <a:t>adolescents. </a:t>
          </a:r>
        </a:p>
      </dsp:txBody>
      <dsp:txXfrm>
        <a:off x="0" y="1686769"/>
        <a:ext cx="1946002" cy="2578614"/>
      </dsp:txXfrm>
    </dsp:sp>
    <dsp:sp modelId="{2A011F72-9EF9-433A-919F-65DF73E744D1}">
      <dsp:nvSpPr>
        <dsp:cNvPr id="0" name=""/>
        <dsp:cNvSpPr/>
      </dsp:nvSpPr>
      <dsp:spPr>
        <a:xfrm>
          <a:off x="567934" y="584252"/>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endParaRPr lang="en-US" sz="3900" kern="1200" dirty="0"/>
        </a:p>
      </dsp:txBody>
      <dsp:txXfrm>
        <a:off x="687628" y="703946"/>
        <a:ext cx="577932" cy="577932"/>
      </dsp:txXfrm>
    </dsp:sp>
    <dsp:sp modelId="{1093133E-7A21-44C1-BA22-F614420EC918}">
      <dsp:nvSpPr>
        <dsp:cNvPr id="0" name=""/>
        <dsp:cNvSpPr/>
      </dsp:nvSpPr>
      <dsp:spPr>
        <a:xfrm>
          <a:off x="3594" y="4179048"/>
          <a:ext cx="1946002" cy="72"/>
        </a:xfrm>
        <a:prstGeom prst="rect">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8E4BC-6E8C-46A0-85D8-DD46E5D63789}">
      <dsp:nvSpPr>
        <dsp:cNvPr id="0" name=""/>
        <dsp:cNvSpPr/>
      </dsp:nvSpPr>
      <dsp:spPr>
        <a:xfrm>
          <a:off x="2144196" y="26823"/>
          <a:ext cx="1946002" cy="4296465"/>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rtl="0">
            <a:lnSpc>
              <a:spcPct val="90000"/>
            </a:lnSpc>
            <a:spcBef>
              <a:spcPct val="0"/>
            </a:spcBef>
            <a:spcAft>
              <a:spcPct val="35000"/>
            </a:spcAft>
            <a:buNone/>
          </a:pPr>
          <a:r>
            <a:rPr lang="en-US" sz="1500" kern="1200" dirty="0">
              <a:latin typeface="+mn-lt"/>
            </a:rPr>
            <a:t>Identifying what we know and what we do not know about assets, needs, and supports available to adolescents in the district and community.</a:t>
          </a:r>
        </a:p>
      </dsp:txBody>
      <dsp:txXfrm>
        <a:off x="2144196" y="1659480"/>
        <a:ext cx="1946002" cy="2577879"/>
      </dsp:txXfrm>
    </dsp:sp>
    <dsp:sp modelId="{75EED1BD-2894-4484-A9F3-0E3C1D5E70F1}">
      <dsp:nvSpPr>
        <dsp:cNvPr id="0" name=""/>
        <dsp:cNvSpPr/>
      </dsp:nvSpPr>
      <dsp:spPr>
        <a:xfrm>
          <a:off x="2708537" y="584252"/>
          <a:ext cx="817320" cy="817320"/>
        </a:xfrm>
        <a:prstGeom prst="ellips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endParaRPr lang="en-US" sz="3900" kern="1200" dirty="0"/>
        </a:p>
      </dsp:txBody>
      <dsp:txXfrm>
        <a:off x="2828231" y="703946"/>
        <a:ext cx="577932" cy="577932"/>
      </dsp:txXfrm>
    </dsp:sp>
    <dsp:sp modelId="{C484273F-AA39-45F2-B46E-797C3CC7A1F9}">
      <dsp:nvSpPr>
        <dsp:cNvPr id="0" name=""/>
        <dsp:cNvSpPr/>
      </dsp:nvSpPr>
      <dsp:spPr>
        <a:xfrm>
          <a:off x="2144196" y="4178435"/>
          <a:ext cx="1946002"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F8136-A199-4252-B90F-B51AF458DDEE}">
      <dsp:nvSpPr>
        <dsp:cNvPr id="0" name=""/>
        <dsp:cNvSpPr/>
      </dsp:nvSpPr>
      <dsp:spPr>
        <a:xfrm>
          <a:off x="4284798" y="26823"/>
          <a:ext cx="1946002" cy="429646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a:lnSpc>
              <a:spcPct val="90000"/>
            </a:lnSpc>
            <a:spcBef>
              <a:spcPct val="0"/>
            </a:spcBef>
            <a:spcAft>
              <a:spcPct val="35000"/>
            </a:spcAft>
            <a:buNone/>
          </a:pPr>
          <a:r>
            <a:rPr lang="en-US" sz="1500" kern="1200" dirty="0"/>
            <a:t>Collecting data to check assumptions and filling in gaps in knowledge about assets, needs, and supports. </a:t>
          </a:r>
        </a:p>
      </dsp:txBody>
      <dsp:txXfrm>
        <a:off x="4284798" y="1659480"/>
        <a:ext cx="1946002" cy="2577879"/>
      </dsp:txXfrm>
    </dsp:sp>
    <dsp:sp modelId="{2124FB71-0B21-4E87-99C9-84B3F9F80AAC}">
      <dsp:nvSpPr>
        <dsp:cNvPr id="0" name=""/>
        <dsp:cNvSpPr/>
      </dsp:nvSpPr>
      <dsp:spPr>
        <a:xfrm>
          <a:off x="4849139" y="584252"/>
          <a:ext cx="817320" cy="817320"/>
        </a:xfrm>
        <a:prstGeom prst="ellips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endParaRPr lang="en-US" sz="3900" kern="1200" dirty="0"/>
        </a:p>
      </dsp:txBody>
      <dsp:txXfrm>
        <a:off x="4968833" y="703946"/>
        <a:ext cx="577932" cy="577932"/>
      </dsp:txXfrm>
    </dsp:sp>
    <dsp:sp modelId="{35D33C0C-98BB-46A8-BD7B-2B60B5C537BE}">
      <dsp:nvSpPr>
        <dsp:cNvPr id="0" name=""/>
        <dsp:cNvSpPr/>
      </dsp:nvSpPr>
      <dsp:spPr>
        <a:xfrm>
          <a:off x="4284798" y="4182643"/>
          <a:ext cx="1946002" cy="72"/>
        </a:xfrm>
        <a:prstGeom prst="rect">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44C58-1E3C-4CCA-BEB2-3F66FDB76B21}">
      <dsp:nvSpPr>
        <dsp:cNvPr id="0" name=""/>
        <dsp:cNvSpPr/>
      </dsp:nvSpPr>
      <dsp:spPr>
        <a:xfrm>
          <a:off x="6425401" y="26823"/>
          <a:ext cx="1946002" cy="4297691"/>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a:lnSpc>
              <a:spcPct val="90000"/>
            </a:lnSpc>
            <a:spcBef>
              <a:spcPct val="0"/>
            </a:spcBef>
            <a:spcAft>
              <a:spcPct val="35000"/>
            </a:spcAft>
            <a:buNone/>
          </a:pPr>
          <a:r>
            <a:rPr lang="en-US" sz="1500" kern="1200" dirty="0"/>
            <a:t>Setting clear next steps for the information-gathering process.</a:t>
          </a:r>
        </a:p>
      </dsp:txBody>
      <dsp:txXfrm>
        <a:off x="6425401" y="1659946"/>
        <a:ext cx="1946002" cy="2578614"/>
      </dsp:txXfrm>
    </dsp:sp>
    <dsp:sp modelId="{D1CF578C-370C-4383-AF7F-7AE63B747504}">
      <dsp:nvSpPr>
        <dsp:cNvPr id="0" name=""/>
        <dsp:cNvSpPr/>
      </dsp:nvSpPr>
      <dsp:spPr>
        <a:xfrm>
          <a:off x="6989741" y="584252"/>
          <a:ext cx="817320" cy="817320"/>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endParaRPr lang="en-US" sz="3900" kern="1200" dirty="0"/>
        </a:p>
      </dsp:txBody>
      <dsp:txXfrm>
        <a:off x="7109435" y="703946"/>
        <a:ext cx="577932" cy="577932"/>
      </dsp:txXfrm>
    </dsp:sp>
    <dsp:sp modelId="{D2101097-CC4D-4F67-A91D-93BB85DE03DA}">
      <dsp:nvSpPr>
        <dsp:cNvPr id="0" name=""/>
        <dsp:cNvSpPr/>
      </dsp:nvSpPr>
      <dsp:spPr>
        <a:xfrm>
          <a:off x="6425401" y="4202798"/>
          <a:ext cx="1946002" cy="72"/>
        </a:xfrm>
        <a:prstGeom prst="rect">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622B0-9AFB-4F6A-A853-9124F3AA40F3}">
      <dsp:nvSpPr>
        <dsp:cNvPr id="0" name=""/>
        <dsp:cNvSpPr/>
      </dsp:nvSpPr>
      <dsp:spPr>
        <a:xfrm>
          <a:off x="8566003" y="26823"/>
          <a:ext cx="1946002" cy="429769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0" numCol="1" spcCol="1270" anchor="t" anchorCtr="0">
          <a:noAutofit/>
        </a:bodyPr>
        <a:lstStyle/>
        <a:p>
          <a:pPr marL="0" lvl="0" indent="0" algn="l" defTabSz="666750" rtl="0">
            <a:lnSpc>
              <a:spcPct val="88000"/>
            </a:lnSpc>
            <a:spcBef>
              <a:spcPct val="0"/>
            </a:spcBef>
            <a:spcAft>
              <a:spcPct val="35000"/>
            </a:spcAft>
            <a:buNone/>
          </a:pPr>
          <a:r>
            <a:rPr lang="en-US" sz="1500" kern="1200" dirty="0">
              <a:latin typeface="+mn-lt"/>
            </a:rPr>
            <a:t>Understanding findings from data and creating an action plan for elevating the science of learning aligned practices to high school programs for adolescents in school and those not connected to formal schooling.</a:t>
          </a:r>
        </a:p>
      </dsp:txBody>
      <dsp:txXfrm>
        <a:off x="8566003" y="1659946"/>
        <a:ext cx="1946002" cy="2578614"/>
      </dsp:txXfrm>
    </dsp:sp>
    <dsp:sp modelId="{BD2A8CDB-2BDC-41EF-B1BA-7B41D006888D}">
      <dsp:nvSpPr>
        <dsp:cNvPr id="0" name=""/>
        <dsp:cNvSpPr/>
      </dsp:nvSpPr>
      <dsp:spPr>
        <a:xfrm>
          <a:off x="9130344" y="584252"/>
          <a:ext cx="817320" cy="817320"/>
        </a:xfrm>
        <a:prstGeom prst="ellips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endParaRPr lang="en-US" sz="3900" kern="1200" dirty="0"/>
        </a:p>
      </dsp:txBody>
      <dsp:txXfrm>
        <a:off x="9250038" y="703946"/>
        <a:ext cx="577932" cy="577932"/>
      </dsp:txXfrm>
    </dsp:sp>
    <dsp:sp modelId="{C5B0B4EC-8D97-4676-AC13-9C53E9CED814}">
      <dsp:nvSpPr>
        <dsp:cNvPr id="0" name=""/>
        <dsp:cNvSpPr/>
      </dsp:nvSpPr>
      <dsp:spPr>
        <a:xfrm>
          <a:off x="8566003" y="4195118"/>
          <a:ext cx="1946002"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95581-5867-416E-93A2-F92C6241E106}">
      <dsp:nvSpPr>
        <dsp:cNvPr id="0" name=""/>
        <dsp:cNvSpPr/>
      </dsp:nvSpPr>
      <dsp:spPr>
        <a:xfrm>
          <a:off x="0" y="3275482"/>
          <a:ext cx="2628900" cy="10750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Plan</a:t>
          </a:r>
        </a:p>
      </dsp:txBody>
      <dsp:txXfrm>
        <a:off x="0" y="3275482"/>
        <a:ext cx="2628900" cy="1075086"/>
      </dsp:txXfrm>
    </dsp:sp>
    <dsp:sp modelId="{A46A54E2-1363-4A65-8F5F-06F1ADF86112}">
      <dsp:nvSpPr>
        <dsp:cNvPr id="0" name=""/>
        <dsp:cNvSpPr/>
      </dsp:nvSpPr>
      <dsp:spPr>
        <a:xfrm>
          <a:off x="2628900" y="3275482"/>
          <a:ext cx="7886700" cy="10750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rtl="0">
            <a:lnSpc>
              <a:spcPct val="90000"/>
            </a:lnSpc>
            <a:spcBef>
              <a:spcPct val="0"/>
            </a:spcBef>
            <a:spcAft>
              <a:spcPct val="35000"/>
            </a:spcAft>
            <a:buNone/>
          </a:pPr>
          <a:r>
            <a:rPr lang="en-US" sz="2000" kern="1200" dirty="0"/>
            <a:t>Discuss how engaging these community supports in district planning and improvement efforts can support improved</a:t>
          </a:r>
          <a:r>
            <a:rPr lang="en-US" sz="2000" kern="1200" dirty="0">
              <a:latin typeface="Calibri Light" panose="020F0302020204030204"/>
            </a:rPr>
            <a:t> </a:t>
          </a:r>
          <a:r>
            <a:rPr lang="en-US" sz="2000" kern="1200" dirty="0"/>
            <a:t>outcomes</a:t>
          </a:r>
          <a:r>
            <a:rPr lang="en-US" sz="2000" kern="1200" dirty="0">
              <a:latin typeface="Calibri Light" panose="020F0302020204030204"/>
            </a:rPr>
            <a:t> </a:t>
          </a:r>
          <a:r>
            <a:rPr lang="en-US" sz="2000" kern="1200" dirty="0">
              <a:latin typeface="+mn-lt"/>
            </a:rPr>
            <a:t>for adolescents. </a:t>
          </a:r>
        </a:p>
      </dsp:txBody>
      <dsp:txXfrm>
        <a:off x="2628900" y="3275482"/>
        <a:ext cx="7886700" cy="1075086"/>
      </dsp:txXfrm>
    </dsp:sp>
    <dsp:sp modelId="{F14BC720-B0AE-4C44-9A00-76E70117B4FF}">
      <dsp:nvSpPr>
        <dsp:cNvPr id="0" name=""/>
        <dsp:cNvSpPr/>
      </dsp:nvSpPr>
      <dsp:spPr>
        <a:xfrm rot="10800000">
          <a:off x="0" y="1638125"/>
          <a:ext cx="2628900" cy="1653482"/>
        </a:xfrm>
        <a:prstGeom prst="upArrowCallout">
          <a:avLst>
            <a:gd name="adj1" fmla="val 5000"/>
            <a:gd name="adj2" fmla="val 10000"/>
            <a:gd name="adj3" fmla="val 15000"/>
            <a:gd name="adj4" fmla="val 64977"/>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Identify</a:t>
          </a:r>
        </a:p>
      </dsp:txBody>
      <dsp:txXfrm rot="-10800000">
        <a:off x="0" y="1638125"/>
        <a:ext cx="2628900" cy="1074763"/>
      </dsp:txXfrm>
    </dsp:sp>
    <dsp:sp modelId="{361C1ED3-95A6-4107-8BC6-440A3797343C}">
      <dsp:nvSpPr>
        <dsp:cNvPr id="0" name=""/>
        <dsp:cNvSpPr/>
      </dsp:nvSpPr>
      <dsp:spPr>
        <a:xfrm>
          <a:off x="2628900" y="1638125"/>
          <a:ext cx="7886700" cy="1074763"/>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rtl="0">
            <a:lnSpc>
              <a:spcPct val="90000"/>
            </a:lnSpc>
            <a:spcBef>
              <a:spcPct val="0"/>
            </a:spcBef>
            <a:spcAft>
              <a:spcPct val="35000"/>
            </a:spcAft>
            <a:buNone/>
          </a:pPr>
          <a:r>
            <a:rPr lang="en-US" sz="2000" kern="1200" dirty="0"/>
            <a:t>Identify where </a:t>
          </a:r>
          <a:r>
            <a:rPr lang="en-US" sz="2000" kern="1200" dirty="0">
              <a:latin typeface="+mn-lt"/>
            </a:rPr>
            <a:t>adolescents</a:t>
          </a:r>
          <a:r>
            <a:rPr lang="en-US" sz="2000" kern="1200" dirty="0">
              <a:latin typeface="Calibri Light" panose="020F0302020204030204"/>
            </a:rPr>
            <a:t> </a:t>
          </a:r>
          <a:r>
            <a:rPr lang="en-US" sz="2000" kern="1200" dirty="0"/>
            <a:t>go for support in the community and the gaps in programming and services that they need to meet their needs.</a:t>
          </a:r>
          <a:r>
            <a:rPr lang="en-US" sz="2000" kern="1200" dirty="0">
              <a:latin typeface="Calibri Light" panose="020F0302020204030204"/>
            </a:rPr>
            <a:t> </a:t>
          </a:r>
          <a:endParaRPr lang="en-US" sz="2000" kern="1200" dirty="0"/>
        </a:p>
      </dsp:txBody>
      <dsp:txXfrm>
        <a:off x="2628900" y="1638125"/>
        <a:ext cx="7886700" cy="1074763"/>
      </dsp:txXfrm>
    </dsp:sp>
    <dsp:sp modelId="{B633BD9C-D0BE-45E4-83FC-3A2E62E3BB92}">
      <dsp:nvSpPr>
        <dsp:cNvPr id="0" name=""/>
        <dsp:cNvSpPr/>
      </dsp:nvSpPr>
      <dsp:spPr>
        <a:xfrm rot="10800000">
          <a:off x="0" y="769"/>
          <a:ext cx="2628900" cy="1653482"/>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Brainstorm</a:t>
          </a:r>
        </a:p>
      </dsp:txBody>
      <dsp:txXfrm rot="-10800000">
        <a:off x="0" y="769"/>
        <a:ext cx="2628900" cy="1074763"/>
      </dsp:txXfrm>
    </dsp:sp>
    <dsp:sp modelId="{31ADFEB7-9FAF-4B0D-9500-E1FC911E3245}">
      <dsp:nvSpPr>
        <dsp:cNvPr id="0" name=""/>
        <dsp:cNvSpPr/>
      </dsp:nvSpPr>
      <dsp:spPr>
        <a:xfrm>
          <a:off x="2628900" y="769"/>
          <a:ext cx="7886700" cy="107476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kern="1200" dirty="0"/>
            <a:t>Use this module to facilitate the initial brainstorming session and the conversations needed to develop a plan for action. </a:t>
          </a:r>
        </a:p>
      </dsp:txBody>
      <dsp:txXfrm>
        <a:off x="2628900" y="769"/>
        <a:ext cx="7886700" cy="10747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DC8BB-8DA1-4572-B29C-9182DC1B6A4F}">
      <dsp:nvSpPr>
        <dsp:cNvPr id="0" name=""/>
        <dsp:cNvSpPr/>
      </dsp:nvSpPr>
      <dsp:spPr>
        <a:xfrm>
          <a:off x="3594" y="26823"/>
          <a:ext cx="1946002" cy="429769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rtl="0">
            <a:lnSpc>
              <a:spcPct val="90000"/>
            </a:lnSpc>
            <a:spcBef>
              <a:spcPct val="0"/>
            </a:spcBef>
            <a:spcAft>
              <a:spcPct val="35000"/>
            </a:spcAft>
            <a:buNone/>
          </a:pPr>
          <a:r>
            <a:rPr lang="en-US" sz="1500" kern="1200" dirty="0"/>
            <a:t>Built a shared understanding about the importance of engaging the full community in supporting adolescents</a:t>
          </a:r>
          <a:endParaRPr lang="en-US" sz="1500" kern="1200" dirty="0">
            <a:latin typeface="+mn-lt"/>
          </a:endParaRPr>
        </a:p>
      </dsp:txBody>
      <dsp:txXfrm>
        <a:off x="3594" y="1659946"/>
        <a:ext cx="1946002" cy="2578614"/>
      </dsp:txXfrm>
    </dsp:sp>
    <dsp:sp modelId="{2A011F72-9EF9-433A-919F-65DF73E744D1}">
      <dsp:nvSpPr>
        <dsp:cNvPr id="0" name=""/>
        <dsp:cNvSpPr/>
      </dsp:nvSpPr>
      <dsp:spPr>
        <a:xfrm>
          <a:off x="567934" y="584252"/>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endParaRPr lang="en-US" sz="3900" kern="1200" dirty="0"/>
        </a:p>
      </dsp:txBody>
      <dsp:txXfrm>
        <a:off x="687628" y="703946"/>
        <a:ext cx="577932" cy="577932"/>
      </dsp:txXfrm>
    </dsp:sp>
    <dsp:sp modelId="{1093133E-7A21-44C1-BA22-F614420EC918}">
      <dsp:nvSpPr>
        <dsp:cNvPr id="0" name=""/>
        <dsp:cNvSpPr/>
      </dsp:nvSpPr>
      <dsp:spPr>
        <a:xfrm>
          <a:off x="3594" y="4179048"/>
          <a:ext cx="1946002" cy="72"/>
        </a:xfrm>
        <a:prstGeom prst="rect">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8E4BC-6E8C-46A0-85D8-DD46E5D63789}">
      <dsp:nvSpPr>
        <dsp:cNvPr id="0" name=""/>
        <dsp:cNvSpPr/>
      </dsp:nvSpPr>
      <dsp:spPr>
        <a:xfrm>
          <a:off x="2144196" y="26823"/>
          <a:ext cx="1946002" cy="4296465"/>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rtl="0">
            <a:lnSpc>
              <a:spcPct val="90000"/>
            </a:lnSpc>
            <a:spcBef>
              <a:spcPct val="0"/>
            </a:spcBef>
            <a:spcAft>
              <a:spcPct val="35000"/>
            </a:spcAft>
            <a:buNone/>
          </a:pPr>
          <a:r>
            <a:rPr lang="en-US" sz="1500" kern="1200" dirty="0"/>
            <a:t>Identified what is known and what is not known about assets, needs, and supports available to adolescents in the district and school community.</a:t>
          </a:r>
          <a:endParaRPr lang="en-US" sz="1500" kern="1200" dirty="0">
            <a:latin typeface="+mn-lt"/>
          </a:endParaRPr>
        </a:p>
      </dsp:txBody>
      <dsp:txXfrm>
        <a:off x="2144196" y="1659480"/>
        <a:ext cx="1946002" cy="2577879"/>
      </dsp:txXfrm>
    </dsp:sp>
    <dsp:sp modelId="{75EED1BD-2894-4484-A9F3-0E3C1D5E70F1}">
      <dsp:nvSpPr>
        <dsp:cNvPr id="0" name=""/>
        <dsp:cNvSpPr/>
      </dsp:nvSpPr>
      <dsp:spPr>
        <a:xfrm>
          <a:off x="2708537" y="584252"/>
          <a:ext cx="817320" cy="817320"/>
        </a:xfrm>
        <a:prstGeom prst="ellips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endParaRPr lang="en-US" sz="3900" kern="1200" dirty="0"/>
        </a:p>
      </dsp:txBody>
      <dsp:txXfrm>
        <a:off x="2828231" y="703946"/>
        <a:ext cx="577932" cy="577932"/>
      </dsp:txXfrm>
    </dsp:sp>
    <dsp:sp modelId="{C484273F-AA39-45F2-B46E-797C3CC7A1F9}">
      <dsp:nvSpPr>
        <dsp:cNvPr id="0" name=""/>
        <dsp:cNvSpPr/>
      </dsp:nvSpPr>
      <dsp:spPr>
        <a:xfrm>
          <a:off x="2144196" y="4178435"/>
          <a:ext cx="1946002"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F8136-A199-4252-B90F-B51AF458DDEE}">
      <dsp:nvSpPr>
        <dsp:cNvPr id="0" name=""/>
        <dsp:cNvSpPr/>
      </dsp:nvSpPr>
      <dsp:spPr>
        <a:xfrm>
          <a:off x="4284798" y="26823"/>
          <a:ext cx="1946002" cy="429646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a:lnSpc>
              <a:spcPct val="90000"/>
            </a:lnSpc>
            <a:spcBef>
              <a:spcPct val="0"/>
            </a:spcBef>
            <a:spcAft>
              <a:spcPct val="35000"/>
            </a:spcAft>
            <a:buNone/>
          </a:pPr>
          <a:r>
            <a:rPr lang="en-US" sz="1500" kern="1200" dirty="0"/>
            <a:t>Developed a plan for data collection to check assumptions and fill in gaps in knowledge about assets, needs, and supports for adolescents of high school age. </a:t>
          </a:r>
        </a:p>
      </dsp:txBody>
      <dsp:txXfrm>
        <a:off x="4284798" y="1659480"/>
        <a:ext cx="1946002" cy="2577879"/>
      </dsp:txXfrm>
    </dsp:sp>
    <dsp:sp modelId="{2124FB71-0B21-4E87-99C9-84B3F9F80AAC}">
      <dsp:nvSpPr>
        <dsp:cNvPr id="0" name=""/>
        <dsp:cNvSpPr/>
      </dsp:nvSpPr>
      <dsp:spPr>
        <a:xfrm>
          <a:off x="4849139" y="584252"/>
          <a:ext cx="817320" cy="817320"/>
        </a:xfrm>
        <a:prstGeom prst="ellips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endParaRPr lang="en-US" sz="3900" kern="1200" dirty="0"/>
        </a:p>
      </dsp:txBody>
      <dsp:txXfrm>
        <a:off x="4968833" y="703946"/>
        <a:ext cx="577932" cy="577932"/>
      </dsp:txXfrm>
    </dsp:sp>
    <dsp:sp modelId="{35D33C0C-98BB-46A8-BD7B-2B60B5C537BE}">
      <dsp:nvSpPr>
        <dsp:cNvPr id="0" name=""/>
        <dsp:cNvSpPr/>
      </dsp:nvSpPr>
      <dsp:spPr>
        <a:xfrm>
          <a:off x="4284798" y="4182643"/>
          <a:ext cx="1946002" cy="72"/>
        </a:xfrm>
        <a:prstGeom prst="rect">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44C58-1E3C-4CCA-BEB2-3F66FDB76B21}">
      <dsp:nvSpPr>
        <dsp:cNvPr id="0" name=""/>
        <dsp:cNvSpPr/>
      </dsp:nvSpPr>
      <dsp:spPr>
        <a:xfrm>
          <a:off x="6425401" y="26823"/>
          <a:ext cx="1946002" cy="4297691"/>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a:lnSpc>
              <a:spcPct val="90000"/>
            </a:lnSpc>
            <a:spcBef>
              <a:spcPct val="0"/>
            </a:spcBef>
            <a:spcAft>
              <a:spcPct val="35000"/>
            </a:spcAft>
            <a:buNone/>
          </a:pPr>
          <a:r>
            <a:rPr lang="en-US" sz="1500" kern="1200" dirty="0"/>
            <a:t>Set clear next steps for information-gathering process about needs and supports for adolescents. </a:t>
          </a:r>
        </a:p>
      </dsp:txBody>
      <dsp:txXfrm>
        <a:off x="6425401" y="1659946"/>
        <a:ext cx="1946002" cy="2578614"/>
      </dsp:txXfrm>
    </dsp:sp>
    <dsp:sp modelId="{D1CF578C-370C-4383-AF7F-7AE63B747504}">
      <dsp:nvSpPr>
        <dsp:cNvPr id="0" name=""/>
        <dsp:cNvSpPr/>
      </dsp:nvSpPr>
      <dsp:spPr>
        <a:xfrm>
          <a:off x="6989741" y="584252"/>
          <a:ext cx="817320" cy="817320"/>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endParaRPr lang="en-US" sz="3900" kern="1200" dirty="0"/>
        </a:p>
      </dsp:txBody>
      <dsp:txXfrm>
        <a:off x="7109435" y="703946"/>
        <a:ext cx="577932" cy="577932"/>
      </dsp:txXfrm>
    </dsp:sp>
    <dsp:sp modelId="{D2101097-CC4D-4F67-A91D-93BB85DE03DA}">
      <dsp:nvSpPr>
        <dsp:cNvPr id="0" name=""/>
        <dsp:cNvSpPr/>
      </dsp:nvSpPr>
      <dsp:spPr>
        <a:xfrm>
          <a:off x="6425401" y="4202798"/>
          <a:ext cx="1946002" cy="72"/>
        </a:xfrm>
        <a:prstGeom prst="rect">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622B0-9AFB-4F6A-A853-9124F3AA40F3}">
      <dsp:nvSpPr>
        <dsp:cNvPr id="0" name=""/>
        <dsp:cNvSpPr/>
      </dsp:nvSpPr>
      <dsp:spPr>
        <a:xfrm>
          <a:off x="8566003" y="26823"/>
          <a:ext cx="1946002" cy="429769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0" numCol="1" spcCol="1270" anchor="t" anchorCtr="0">
          <a:noAutofit/>
        </a:bodyPr>
        <a:lstStyle/>
        <a:p>
          <a:pPr marL="0" lvl="0" indent="0" algn="l" defTabSz="666750" rtl="0">
            <a:lnSpc>
              <a:spcPct val="88000"/>
            </a:lnSpc>
            <a:spcBef>
              <a:spcPct val="0"/>
            </a:spcBef>
            <a:spcAft>
              <a:spcPct val="35000"/>
            </a:spcAft>
            <a:buNone/>
          </a:pPr>
          <a:r>
            <a:rPr lang="en-US" sz="1500" kern="1200" dirty="0"/>
            <a:t>Understood findings from data collection activities and creating an action plan. </a:t>
          </a:r>
          <a:endParaRPr lang="en-US" sz="1500" kern="1200" dirty="0">
            <a:latin typeface="+mn-lt"/>
          </a:endParaRPr>
        </a:p>
      </dsp:txBody>
      <dsp:txXfrm>
        <a:off x="8566003" y="1659946"/>
        <a:ext cx="1946002" cy="2578614"/>
      </dsp:txXfrm>
    </dsp:sp>
    <dsp:sp modelId="{BD2A8CDB-2BDC-41EF-B1BA-7B41D006888D}">
      <dsp:nvSpPr>
        <dsp:cNvPr id="0" name=""/>
        <dsp:cNvSpPr/>
      </dsp:nvSpPr>
      <dsp:spPr>
        <a:xfrm>
          <a:off x="9130344" y="584252"/>
          <a:ext cx="817320" cy="817320"/>
        </a:xfrm>
        <a:prstGeom prst="ellips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endParaRPr lang="en-US" sz="3900" kern="1200" dirty="0"/>
        </a:p>
      </dsp:txBody>
      <dsp:txXfrm>
        <a:off x="9250038" y="703946"/>
        <a:ext cx="577932" cy="577932"/>
      </dsp:txXfrm>
    </dsp:sp>
    <dsp:sp modelId="{C5B0B4EC-8D97-4676-AC13-9C53E9CED814}">
      <dsp:nvSpPr>
        <dsp:cNvPr id="0" name=""/>
        <dsp:cNvSpPr/>
      </dsp:nvSpPr>
      <dsp:spPr>
        <a:xfrm>
          <a:off x="8566003" y="4195118"/>
          <a:ext cx="1946002"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C0283-83D8-4EB3-A97D-CE3E418001D9}">
      <dsp:nvSpPr>
        <dsp:cNvPr id="0" name=""/>
        <dsp:cNvSpPr/>
      </dsp:nvSpPr>
      <dsp:spPr>
        <a:xfrm>
          <a:off x="8930" y="0"/>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kern="1200" dirty="0"/>
            <a:t>1. Develop</a:t>
          </a:r>
        </a:p>
      </dsp:txBody>
      <dsp:txXfrm>
        <a:off x="327014" y="0"/>
        <a:ext cx="2898096" cy="1060279"/>
      </dsp:txXfrm>
    </dsp:sp>
    <dsp:sp modelId="{982AA505-33CC-47F6-BDB4-0C6CC82D161C}">
      <dsp:nvSpPr>
        <dsp:cNvPr id="0" name=""/>
        <dsp:cNvSpPr/>
      </dsp:nvSpPr>
      <dsp:spPr>
        <a:xfrm>
          <a:off x="8930" y="1060279"/>
          <a:ext cx="3216180" cy="3291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rtl="0">
            <a:lnSpc>
              <a:spcPct val="90000"/>
            </a:lnSpc>
            <a:spcBef>
              <a:spcPct val="0"/>
            </a:spcBef>
            <a:spcAft>
              <a:spcPct val="35000"/>
            </a:spcAft>
            <a:buNone/>
          </a:pPr>
          <a:r>
            <a:rPr lang="en-US" sz="2000" kern="1200" dirty="0"/>
            <a:t>Develop a robust picture of the high school age</a:t>
          </a:r>
          <a:r>
            <a:rPr lang="en-US" sz="2000" kern="1200" dirty="0">
              <a:latin typeface="Calibri Light" panose="020F0302020204030204"/>
            </a:rPr>
            <a:t> adolescents </a:t>
          </a:r>
          <a:r>
            <a:rPr lang="en-US" sz="2000" kern="1200" dirty="0"/>
            <a:t>in your community. </a:t>
          </a:r>
          <a:r>
            <a:rPr lang="en-US" sz="2000" b="1" kern="1200" dirty="0"/>
            <a:t>This includes adolescents who are in school and those who might have dropped out or are marginally connected to school</a:t>
          </a:r>
          <a:r>
            <a:rPr lang="en-US" sz="2000" kern="1200" dirty="0"/>
            <a:t>.</a:t>
          </a:r>
          <a:r>
            <a:rPr lang="en-US" sz="2000" kern="1200" dirty="0">
              <a:latin typeface="Calibri Light" panose="020F0302020204030204"/>
            </a:rPr>
            <a:t> </a:t>
          </a:r>
          <a:endParaRPr lang="en-US" sz="2000" kern="1200" dirty="0"/>
        </a:p>
      </dsp:txBody>
      <dsp:txXfrm>
        <a:off x="8930" y="1060279"/>
        <a:ext cx="3216180" cy="3291058"/>
      </dsp:txXfrm>
    </dsp:sp>
    <dsp:sp modelId="{62BE8E62-2882-4B55-AA87-615CA2F3F008}">
      <dsp:nvSpPr>
        <dsp:cNvPr id="0" name=""/>
        <dsp:cNvSpPr/>
      </dsp:nvSpPr>
      <dsp:spPr>
        <a:xfrm>
          <a:off x="3490667" y="0"/>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kern="1200" dirty="0"/>
            <a:t>2. Identify and Assess</a:t>
          </a:r>
        </a:p>
      </dsp:txBody>
      <dsp:txXfrm>
        <a:off x="3808751" y="0"/>
        <a:ext cx="2898096" cy="1060279"/>
      </dsp:txXfrm>
    </dsp:sp>
    <dsp:sp modelId="{BB47D9EA-8A6E-4D01-B895-488D9D723898}">
      <dsp:nvSpPr>
        <dsp:cNvPr id="0" name=""/>
        <dsp:cNvSpPr/>
      </dsp:nvSpPr>
      <dsp:spPr>
        <a:xfrm>
          <a:off x="3490667" y="1060279"/>
          <a:ext cx="3216180" cy="3291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a:lnSpc>
              <a:spcPct val="90000"/>
            </a:lnSpc>
            <a:spcBef>
              <a:spcPct val="0"/>
            </a:spcBef>
            <a:spcAft>
              <a:spcPct val="35000"/>
            </a:spcAft>
            <a:buNone/>
          </a:pPr>
          <a:r>
            <a:rPr lang="en-US" sz="2000" kern="1200" dirty="0"/>
            <a:t>Identify and assess the </a:t>
          </a:r>
          <a:r>
            <a:rPr lang="en-US" sz="2000" b="1" kern="1200" dirty="0"/>
            <a:t>existing resources </a:t>
          </a:r>
          <a:r>
            <a:rPr lang="en-US" sz="2000" kern="1200" dirty="0"/>
            <a:t>in your community that provide opportunities and services for them. </a:t>
          </a:r>
        </a:p>
      </dsp:txBody>
      <dsp:txXfrm>
        <a:off x="3490667" y="1060279"/>
        <a:ext cx="3216180" cy="3291058"/>
      </dsp:txXfrm>
    </dsp:sp>
    <dsp:sp modelId="{543C9849-9A29-4541-8F89-AFAFEAC6C867}">
      <dsp:nvSpPr>
        <dsp:cNvPr id="0" name=""/>
        <dsp:cNvSpPr/>
      </dsp:nvSpPr>
      <dsp:spPr>
        <a:xfrm>
          <a:off x="6972405" y="0"/>
          <a:ext cx="3534264" cy="1060279"/>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915" tIns="130915" rIns="130915" bIns="130915" numCol="1" spcCol="1270" anchor="ctr" anchorCtr="0">
          <a:noAutofit/>
        </a:bodyPr>
        <a:lstStyle/>
        <a:p>
          <a:pPr marL="0" lvl="0" indent="0" algn="ctr" defTabSz="1244600">
            <a:lnSpc>
              <a:spcPct val="90000"/>
            </a:lnSpc>
            <a:spcBef>
              <a:spcPct val="0"/>
            </a:spcBef>
            <a:spcAft>
              <a:spcPct val="35000"/>
            </a:spcAft>
            <a:buNone/>
          </a:pPr>
          <a:r>
            <a:rPr lang="en-US" sz="2800" kern="1200" dirty="0"/>
            <a:t>3. Identify Gaps</a:t>
          </a:r>
        </a:p>
      </dsp:txBody>
      <dsp:txXfrm>
        <a:off x="7290489" y="0"/>
        <a:ext cx="2898096" cy="1060279"/>
      </dsp:txXfrm>
    </dsp:sp>
    <dsp:sp modelId="{19CA7D1E-9343-46F4-A2E4-FC18AE924F32}">
      <dsp:nvSpPr>
        <dsp:cNvPr id="0" name=""/>
        <dsp:cNvSpPr/>
      </dsp:nvSpPr>
      <dsp:spPr>
        <a:xfrm>
          <a:off x="6972405" y="1060279"/>
          <a:ext cx="3216180" cy="3291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150" tIns="254150" rIns="254150" bIns="508299" numCol="1" spcCol="1270" anchor="t" anchorCtr="0">
          <a:noAutofit/>
        </a:bodyPr>
        <a:lstStyle/>
        <a:p>
          <a:pPr marL="0" lvl="0" indent="0" algn="l" defTabSz="889000" rtl="0">
            <a:lnSpc>
              <a:spcPct val="90000"/>
            </a:lnSpc>
            <a:spcBef>
              <a:spcPct val="0"/>
            </a:spcBef>
            <a:spcAft>
              <a:spcPct val="35000"/>
            </a:spcAft>
            <a:buNone/>
          </a:pPr>
          <a:r>
            <a:rPr lang="en-US" sz="2000" kern="1200" dirty="0"/>
            <a:t>Identify </a:t>
          </a:r>
          <a:r>
            <a:rPr lang="en-US" sz="2000" b="1" kern="1200" dirty="0"/>
            <a:t>gaps in resources </a:t>
          </a:r>
          <a:r>
            <a:rPr lang="en-US" sz="2000" kern="1200" dirty="0"/>
            <a:t>to meet the needs of all </a:t>
          </a:r>
          <a:r>
            <a:rPr lang="en-US" sz="2000" kern="1200" dirty="0">
              <a:latin typeface="Calibri Light" panose="020F0302020204030204"/>
            </a:rPr>
            <a:t>adolescents</a:t>
          </a:r>
          <a:r>
            <a:rPr lang="en-US" sz="2000" kern="1200" dirty="0"/>
            <a:t> of high school age.</a:t>
          </a:r>
        </a:p>
      </dsp:txBody>
      <dsp:txXfrm>
        <a:off x="6972405" y="1060279"/>
        <a:ext cx="3216180" cy="3291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DC8BB-8DA1-4572-B29C-9182DC1B6A4F}">
      <dsp:nvSpPr>
        <dsp:cNvPr id="0" name=""/>
        <dsp:cNvSpPr/>
      </dsp:nvSpPr>
      <dsp:spPr>
        <a:xfrm>
          <a:off x="3594" y="26823"/>
          <a:ext cx="1946002" cy="429769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rtl="0">
            <a:lnSpc>
              <a:spcPct val="90000"/>
            </a:lnSpc>
            <a:spcBef>
              <a:spcPct val="0"/>
            </a:spcBef>
            <a:spcAft>
              <a:spcPct val="35000"/>
            </a:spcAft>
            <a:buNone/>
          </a:pPr>
          <a:r>
            <a:rPr lang="en-US" sz="1500" kern="1200" dirty="0"/>
            <a:t>Built a shared understanding about the importance of engaging the full community in supporting adolescents</a:t>
          </a:r>
          <a:endParaRPr lang="en-US" sz="1500" kern="1200" dirty="0">
            <a:latin typeface="+mn-lt"/>
          </a:endParaRPr>
        </a:p>
      </dsp:txBody>
      <dsp:txXfrm>
        <a:off x="3594" y="1659946"/>
        <a:ext cx="1946002" cy="2578614"/>
      </dsp:txXfrm>
    </dsp:sp>
    <dsp:sp modelId="{2A011F72-9EF9-433A-919F-65DF73E744D1}">
      <dsp:nvSpPr>
        <dsp:cNvPr id="0" name=""/>
        <dsp:cNvSpPr/>
      </dsp:nvSpPr>
      <dsp:spPr>
        <a:xfrm>
          <a:off x="567934" y="584252"/>
          <a:ext cx="817320" cy="81732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1</a:t>
          </a:r>
        </a:p>
      </dsp:txBody>
      <dsp:txXfrm>
        <a:off x="687628" y="703946"/>
        <a:ext cx="577932" cy="577932"/>
      </dsp:txXfrm>
    </dsp:sp>
    <dsp:sp modelId="{1093133E-7A21-44C1-BA22-F614420EC918}">
      <dsp:nvSpPr>
        <dsp:cNvPr id="0" name=""/>
        <dsp:cNvSpPr/>
      </dsp:nvSpPr>
      <dsp:spPr>
        <a:xfrm>
          <a:off x="3594" y="4179048"/>
          <a:ext cx="1946002" cy="72"/>
        </a:xfrm>
        <a:prstGeom prst="rect">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8E4BC-6E8C-46A0-85D8-DD46E5D63789}">
      <dsp:nvSpPr>
        <dsp:cNvPr id="0" name=""/>
        <dsp:cNvSpPr/>
      </dsp:nvSpPr>
      <dsp:spPr>
        <a:xfrm>
          <a:off x="2144196" y="26823"/>
          <a:ext cx="1946002" cy="4296465"/>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rtl="0">
            <a:lnSpc>
              <a:spcPct val="90000"/>
            </a:lnSpc>
            <a:spcBef>
              <a:spcPct val="0"/>
            </a:spcBef>
            <a:spcAft>
              <a:spcPct val="35000"/>
            </a:spcAft>
            <a:buNone/>
          </a:pPr>
          <a:r>
            <a:rPr lang="en-US" sz="1500" kern="1200" dirty="0"/>
            <a:t>Identified what is known and what is not known about assets, needs, and supports available to adolescents in the district.</a:t>
          </a:r>
          <a:endParaRPr lang="en-US" sz="1500" kern="1200" dirty="0">
            <a:latin typeface="+mn-lt"/>
          </a:endParaRPr>
        </a:p>
      </dsp:txBody>
      <dsp:txXfrm>
        <a:off x="2144196" y="1659480"/>
        <a:ext cx="1946002" cy="2577879"/>
      </dsp:txXfrm>
    </dsp:sp>
    <dsp:sp modelId="{75EED1BD-2894-4484-A9F3-0E3C1D5E70F1}">
      <dsp:nvSpPr>
        <dsp:cNvPr id="0" name=""/>
        <dsp:cNvSpPr/>
      </dsp:nvSpPr>
      <dsp:spPr>
        <a:xfrm>
          <a:off x="2708537" y="584252"/>
          <a:ext cx="817320" cy="817320"/>
        </a:xfrm>
        <a:prstGeom prst="ellipse">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2</a:t>
          </a:r>
        </a:p>
      </dsp:txBody>
      <dsp:txXfrm>
        <a:off x="2828231" y="703946"/>
        <a:ext cx="577932" cy="577932"/>
      </dsp:txXfrm>
    </dsp:sp>
    <dsp:sp modelId="{C484273F-AA39-45F2-B46E-797C3CC7A1F9}">
      <dsp:nvSpPr>
        <dsp:cNvPr id="0" name=""/>
        <dsp:cNvSpPr/>
      </dsp:nvSpPr>
      <dsp:spPr>
        <a:xfrm>
          <a:off x="2144196" y="4178435"/>
          <a:ext cx="1946002" cy="7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F8136-A199-4252-B90F-B51AF458DDEE}">
      <dsp:nvSpPr>
        <dsp:cNvPr id="0" name=""/>
        <dsp:cNvSpPr/>
      </dsp:nvSpPr>
      <dsp:spPr>
        <a:xfrm>
          <a:off x="4284798" y="26823"/>
          <a:ext cx="1946002" cy="429646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a:lnSpc>
              <a:spcPct val="90000"/>
            </a:lnSpc>
            <a:spcBef>
              <a:spcPct val="0"/>
            </a:spcBef>
            <a:spcAft>
              <a:spcPct val="35000"/>
            </a:spcAft>
            <a:buNone/>
          </a:pPr>
          <a:r>
            <a:rPr lang="en-US" sz="1500" kern="1200" dirty="0"/>
            <a:t>Developed a plan for data collection to check assumptions and fill in gaps in knowledge about assets, needs, and supports for adolescents of high school age. </a:t>
          </a:r>
        </a:p>
      </dsp:txBody>
      <dsp:txXfrm>
        <a:off x="4284798" y="1659480"/>
        <a:ext cx="1946002" cy="2577879"/>
      </dsp:txXfrm>
    </dsp:sp>
    <dsp:sp modelId="{2124FB71-0B21-4E87-99C9-84B3F9F80AAC}">
      <dsp:nvSpPr>
        <dsp:cNvPr id="0" name=""/>
        <dsp:cNvSpPr/>
      </dsp:nvSpPr>
      <dsp:spPr>
        <a:xfrm>
          <a:off x="4849139" y="584252"/>
          <a:ext cx="817320" cy="817320"/>
        </a:xfrm>
        <a:prstGeom prst="ellipse">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3</a:t>
          </a:r>
        </a:p>
      </dsp:txBody>
      <dsp:txXfrm>
        <a:off x="4968833" y="703946"/>
        <a:ext cx="577932" cy="577932"/>
      </dsp:txXfrm>
    </dsp:sp>
    <dsp:sp modelId="{35D33C0C-98BB-46A8-BD7B-2B60B5C537BE}">
      <dsp:nvSpPr>
        <dsp:cNvPr id="0" name=""/>
        <dsp:cNvSpPr/>
      </dsp:nvSpPr>
      <dsp:spPr>
        <a:xfrm>
          <a:off x="4284798" y="4182643"/>
          <a:ext cx="1946002" cy="72"/>
        </a:xfrm>
        <a:prstGeom prst="rect">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44C58-1E3C-4CCA-BEB2-3F66FDB76B21}">
      <dsp:nvSpPr>
        <dsp:cNvPr id="0" name=""/>
        <dsp:cNvSpPr/>
      </dsp:nvSpPr>
      <dsp:spPr>
        <a:xfrm>
          <a:off x="6425401" y="26823"/>
          <a:ext cx="1946002" cy="4297691"/>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330200" numCol="1" spcCol="1270" anchor="t" anchorCtr="0">
          <a:noAutofit/>
        </a:bodyPr>
        <a:lstStyle/>
        <a:p>
          <a:pPr marL="0" lvl="0" indent="0" algn="l" defTabSz="666750">
            <a:lnSpc>
              <a:spcPct val="90000"/>
            </a:lnSpc>
            <a:spcBef>
              <a:spcPct val="0"/>
            </a:spcBef>
            <a:spcAft>
              <a:spcPct val="35000"/>
            </a:spcAft>
            <a:buNone/>
          </a:pPr>
          <a:r>
            <a:rPr lang="en-US" sz="1500" kern="1200" dirty="0"/>
            <a:t>Set clear next steps for information-gathering process about needs and supports for adolescents. </a:t>
          </a:r>
        </a:p>
      </dsp:txBody>
      <dsp:txXfrm>
        <a:off x="6425401" y="1659946"/>
        <a:ext cx="1946002" cy="2578614"/>
      </dsp:txXfrm>
    </dsp:sp>
    <dsp:sp modelId="{D1CF578C-370C-4383-AF7F-7AE63B747504}">
      <dsp:nvSpPr>
        <dsp:cNvPr id="0" name=""/>
        <dsp:cNvSpPr/>
      </dsp:nvSpPr>
      <dsp:spPr>
        <a:xfrm>
          <a:off x="6989741" y="584252"/>
          <a:ext cx="817320" cy="817320"/>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4</a:t>
          </a:r>
        </a:p>
      </dsp:txBody>
      <dsp:txXfrm>
        <a:off x="7109435" y="703946"/>
        <a:ext cx="577932" cy="577932"/>
      </dsp:txXfrm>
    </dsp:sp>
    <dsp:sp modelId="{D2101097-CC4D-4F67-A91D-93BB85DE03DA}">
      <dsp:nvSpPr>
        <dsp:cNvPr id="0" name=""/>
        <dsp:cNvSpPr/>
      </dsp:nvSpPr>
      <dsp:spPr>
        <a:xfrm>
          <a:off x="6425401" y="4202798"/>
          <a:ext cx="1946002" cy="72"/>
        </a:xfrm>
        <a:prstGeom prst="rect">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622B0-9AFB-4F6A-A853-9124F3AA40F3}">
      <dsp:nvSpPr>
        <dsp:cNvPr id="0" name=""/>
        <dsp:cNvSpPr/>
      </dsp:nvSpPr>
      <dsp:spPr>
        <a:xfrm>
          <a:off x="8566003" y="26823"/>
          <a:ext cx="1946002" cy="429769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0" rIns="151718" bIns="0" numCol="1" spcCol="1270" anchor="t" anchorCtr="0">
          <a:noAutofit/>
        </a:bodyPr>
        <a:lstStyle/>
        <a:p>
          <a:pPr marL="0" lvl="0" indent="0" algn="l" defTabSz="666750" rtl="0">
            <a:lnSpc>
              <a:spcPct val="88000"/>
            </a:lnSpc>
            <a:spcBef>
              <a:spcPct val="0"/>
            </a:spcBef>
            <a:spcAft>
              <a:spcPct val="35000"/>
            </a:spcAft>
            <a:buNone/>
          </a:pPr>
          <a:r>
            <a:rPr lang="en-US" sz="1500" kern="1200" dirty="0"/>
            <a:t>Understood findings from data collection activities and creating an action plan. </a:t>
          </a:r>
          <a:endParaRPr lang="en-US" sz="1500" kern="1200" dirty="0">
            <a:latin typeface="+mn-lt"/>
          </a:endParaRPr>
        </a:p>
      </dsp:txBody>
      <dsp:txXfrm>
        <a:off x="8566003" y="1659946"/>
        <a:ext cx="1946002" cy="2578614"/>
      </dsp:txXfrm>
    </dsp:sp>
    <dsp:sp modelId="{BD2A8CDB-2BDC-41EF-B1BA-7B41D006888D}">
      <dsp:nvSpPr>
        <dsp:cNvPr id="0" name=""/>
        <dsp:cNvSpPr/>
      </dsp:nvSpPr>
      <dsp:spPr>
        <a:xfrm>
          <a:off x="9130344" y="584252"/>
          <a:ext cx="817320" cy="817320"/>
        </a:xfrm>
        <a:prstGeom prst="ellipse">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dirty="0"/>
            <a:t>5</a:t>
          </a:r>
        </a:p>
      </dsp:txBody>
      <dsp:txXfrm>
        <a:off x="9250038" y="703946"/>
        <a:ext cx="577932" cy="577932"/>
      </dsp:txXfrm>
    </dsp:sp>
    <dsp:sp modelId="{C5B0B4EC-8D97-4676-AC13-9C53E9CED814}">
      <dsp:nvSpPr>
        <dsp:cNvPr id="0" name=""/>
        <dsp:cNvSpPr/>
      </dsp:nvSpPr>
      <dsp:spPr>
        <a:xfrm>
          <a:off x="8566003" y="4195118"/>
          <a:ext cx="1946002"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07EE2-B88A-4380-9B10-6555C40E297D}">
      <dsp:nvSpPr>
        <dsp:cNvPr id="0" name=""/>
        <dsp:cNvSpPr/>
      </dsp:nvSpPr>
      <dsp:spPr>
        <a:xfrm>
          <a:off x="4058194" y="35991"/>
          <a:ext cx="6087291" cy="142224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92100" lvl="1" indent="-228600" algn="l" defTabSz="1066800" rtl="0">
            <a:lnSpc>
              <a:spcPct val="90000"/>
            </a:lnSpc>
            <a:spcBef>
              <a:spcPct val="0"/>
            </a:spcBef>
            <a:spcAft>
              <a:spcPct val="15000"/>
            </a:spcAft>
            <a:buChar char="•"/>
          </a:pPr>
          <a:r>
            <a:rPr lang="en-US" sz="2400" kern="1200" dirty="0"/>
            <a:t>What are the most common barriers that young people who are homeless</a:t>
          </a:r>
          <a:r>
            <a:rPr lang="en-US" sz="2400" kern="1200" dirty="0">
              <a:latin typeface="Calibri Light" panose="020F0302020204030204"/>
            </a:rPr>
            <a:t> </a:t>
          </a:r>
          <a:r>
            <a:rPr lang="en-US" sz="2400" kern="1200" dirty="0"/>
            <a:t>face?</a:t>
          </a:r>
          <a:r>
            <a:rPr lang="en-US" sz="2400" kern="1200" dirty="0">
              <a:latin typeface="Calibri Light" panose="020F0302020204030204"/>
            </a:rPr>
            <a:t> </a:t>
          </a:r>
          <a:endParaRPr lang="en-US" sz="2400" kern="1200" dirty="0"/>
        </a:p>
      </dsp:txBody>
      <dsp:txXfrm>
        <a:off x="4058194" y="213772"/>
        <a:ext cx="5553948" cy="1066685"/>
      </dsp:txXfrm>
    </dsp:sp>
    <dsp:sp modelId="{31D56AA1-4146-4BE1-ACA5-1DBA5DA06305}">
      <dsp:nvSpPr>
        <dsp:cNvPr id="0" name=""/>
        <dsp:cNvSpPr/>
      </dsp:nvSpPr>
      <dsp:spPr>
        <a:xfrm>
          <a:off x="0" y="35991"/>
          <a:ext cx="4058194" cy="14222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Nonspecific </a:t>
          </a:r>
        </a:p>
      </dsp:txBody>
      <dsp:txXfrm>
        <a:off x="69428" y="105419"/>
        <a:ext cx="3919338" cy="1283391"/>
      </dsp:txXfrm>
    </dsp:sp>
    <dsp:sp modelId="{332BA9CD-52F0-4B13-BFFA-C5C88062DAC1}">
      <dsp:nvSpPr>
        <dsp:cNvPr id="0" name=""/>
        <dsp:cNvSpPr/>
      </dsp:nvSpPr>
      <dsp:spPr>
        <a:xfrm>
          <a:off x="4058194" y="1565201"/>
          <a:ext cx="6087291" cy="1422247"/>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92100" lvl="1" indent="-228600" algn="l" defTabSz="1066800" rtl="0">
            <a:lnSpc>
              <a:spcPct val="90000"/>
            </a:lnSpc>
            <a:spcBef>
              <a:spcPct val="0"/>
            </a:spcBef>
            <a:spcAft>
              <a:spcPct val="15000"/>
            </a:spcAft>
            <a:buChar char="•"/>
          </a:pPr>
          <a:r>
            <a:rPr lang="en-US" sz="2400" kern="1200" dirty="0"/>
            <a:t>What are the most common barriers that young people who are homeless</a:t>
          </a:r>
          <a:r>
            <a:rPr lang="en-US" sz="2400" kern="1200" dirty="0">
              <a:latin typeface="Calibri Light" panose="020F0302020204030204"/>
            </a:rPr>
            <a:t> </a:t>
          </a:r>
          <a:r>
            <a:rPr lang="en-US" sz="2400" kern="1200" dirty="0"/>
            <a:t>face in accessing mental health resources?</a:t>
          </a:r>
          <a:r>
            <a:rPr lang="en-US" sz="2400" kern="1200" dirty="0">
              <a:latin typeface="Calibri Light" panose="020F0302020204030204"/>
            </a:rPr>
            <a:t> </a:t>
          </a:r>
          <a:endParaRPr lang="en-US" sz="2400" kern="1200" dirty="0"/>
        </a:p>
      </dsp:txBody>
      <dsp:txXfrm>
        <a:off x="4058194" y="1742982"/>
        <a:ext cx="5553948" cy="1066685"/>
      </dsp:txXfrm>
    </dsp:sp>
    <dsp:sp modelId="{FF469302-60C2-4AF5-9318-0FBDA30FE9A0}">
      <dsp:nvSpPr>
        <dsp:cNvPr id="0" name=""/>
        <dsp:cNvSpPr/>
      </dsp:nvSpPr>
      <dsp:spPr>
        <a:xfrm>
          <a:off x="0" y="1565201"/>
          <a:ext cx="4058194" cy="142224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Specific</a:t>
          </a:r>
        </a:p>
      </dsp:txBody>
      <dsp:txXfrm>
        <a:off x="69428" y="1634629"/>
        <a:ext cx="3919338" cy="12833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252DE-F180-4ABA-ABA4-710DD07D7CBB}">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EB7BA-CCC2-40AA-9EF2-5F1695B65CDB}">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3E61B-428A-4A1E-B307-F36C5A14592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You have research questions that seek to understand experiences.</a:t>
          </a:r>
        </a:p>
      </dsp:txBody>
      <dsp:txXfrm>
        <a:off x="1834517" y="469890"/>
        <a:ext cx="3148942" cy="1335915"/>
      </dsp:txXfrm>
    </dsp:sp>
    <dsp:sp modelId="{64F6A283-A9DC-442E-ACB2-6A4610587E86}">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47E5B-C186-433E-A741-4162C125264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7D93E3-396D-4EA3-ACD2-927B1F32D34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You want to understand process questions and how the process might impact experiences. </a:t>
          </a:r>
        </a:p>
      </dsp:txBody>
      <dsp:txXfrm>
        <a:off x="7154322" y="469890"/>
        <a:ext cx="3148942" cy="1335915"/>
      </dsp:txXfrm>
    </dsp:sp>
    <dsp:sp modelId="{C8F6D0C6-7F9B-412F-8A5C-7835D1CC04D9}">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A9C8B-4A6A-493D-84E3-8DA8F07E3F9F}">
      <dsp:nvSpPr>
        <dsp:cNvPr id="0" name=""/>
        <dsp:cNvSpPr/>
      </dsp:nvSpPr>
      <dsp:spPr>
        <a:xfrm>
          <a:off x="492877" y="2826074"/>
          <a:ext cx="774830" cy="77483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715512-67C1-4CE9-AD34-A7418DE3AB2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You have research questions that require needs sensing.</a:t>
          </a:r>
        </a:p>
      </dsp:txBody>
      <dsp:txXfrm>
        <a:off x="1834517" y="2545532"/>
        <a:ext cx="3148942" cy="1335915"/>
      </dsp:txXfrm>
    </dsp:sp>
    <dsp:sp modelId="{CAD91CEB-FEFA-4698-A70D-26A2A7EA9DF6}">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7096F-228C-413F-8BCB-9FB3016719D4}">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8F8553-D1EB-4DA6-82F9-0E7DFFF2B04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You want to have contextual information to supplement the understanding of quantitative findings.</a:t>
          </a:r>
        </a:p>
      </dsp:txBody>
      <dsp:txXfrm>
        <a:off x="7154322" y="2545532"/>
        <a:ext cx="3148942" cy="1335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95C2E-1B63-45C0-BC40-26F3923DD73D}">
      <dsp:nvSpPr>
        <dsp:cNvPr id="0" name=""/>
        <dsp:cNvSpPr/>
      </dsp:nvSpPr>
      <dsp:spPr>
        <a:xfrm>
          <a:off x="828704" y="2517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99C2C1-3C35-4801-BED5-63700AC16A89}">
      <dsp:nvSpPr>
        <dsp:cNvPr id="0" name=""/>
        <dsp:cNvSpPr/>
      </dsp:nvSpPr>
      <dsp:spPr>
        <a:xfrm>
          <a:off x="828704" y="1709340"/>
          <a:ext cx="4320000"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Estimating causal relationships</a:t>
          </a:r>
        </a:p>
      </dsp:txBody>
      <dsp:txXfrm>
        <a:off x="828704" y="1709340"/>
        <a:ext cx="4320000" cy="749250"/>
      </dsp:txXfrm>
    </dsp:sp>
    <dsp:sp modelId="{8EDF5C7B-E889-4708-B355-5297C858B2C2}">
      <dsp:nvSpPr>
        <dsp:cNvPr id="0" name=""/>
        <dsp:cNvSpPr/>
      </dsp:nvSpPr>
      <dsp:spPr>
        <a:xfrm>
          <a:off x="828704" y="2538667"/>
          <a:ext cx="4320000" cy="149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i="1" kern="1200" dirty="0"/>
            <a:t>For example: How does participating in a specific program improve student academic success?</a:t>
          </a:r>
        </a:p>
      </dsp:txBody>
      <dsp:txXfrm>
        <a:off x="828704" y="2538667"/>
        <a:ext cx="4320000" cy="1490339"/>
      </dsp:txXfrm>
    </dsp:sp>
    <dsp:sp modelId="{85FB22A7-6D38-4A31-AF0F-486E8D1B4A1A}">
      <dsp:nvSpPr>
        <dsp:cNvPr id="0" name=""/>
        <dsp:cNvSpPr/>
      </dsp:nvSpPr>
      <dsp:spPr>
        <a:xfrm>
          <a:off x="5904704" y="2517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8F07B-8931-43EB-B341-BFB526FA3BEB}">
      <dsp:nvSpPr>
        <dsp:cNvPr id="0" name=""/>
        <dsp:cNvSpPr/>
      </dsp:nvSpPr>
      <dsp:spPr>
        <a:xfrm>
          <a:off x="5904704" y="1709340"/>
          <a:ext cx="4320000"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t>Estimating correlational relationships </a:t>
          </a:r>
        </a:p>
      </dsp:txBody>
      <dsp:txXfrm>
        <a:off x="5904704" y="1709340"/>
        <a:ext cx="4320000" cy="749250"/>
      </dsp:txXfrm>
    </dsp:sp>
    <dsp:sp modelId="{133C5784-9B2E-4CBC-844F-8340E5A9A069}">
      <dsp:nvSpPr>
        <dsp:cNvPr id="0" name=""/>
        <dsp:cNvSpPr/>
      </dsp:nvSpPr>
      <dsp:spPr>
        <a:xfrm>
          <a:off x="5904704" y="2538667"/>
          <a:ext cx="4320000" cy="1490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i="1" kern="1200" dirty="0"/>
            <a:t>For example: Is there a  relationship between students in public housing and passing ninth-grade mathematics? </a:t>
          </a:r>
        </a:p>
      </dsp:txBody>
      <dsp:txXfrm>
        <a:off x="5904704" y="2538667"/>
        <a:ext cx="4320000" cy="14903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9A5994-DAEC-4EC3-9992-F07CE9A33AE6}" type="datetimeFigureOut">
              <a:rPr lang="en-US" smtClean="0"/>
              <a:t>12/15/2021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2C4180-22DB-467D-B0AF-2B3BE69D0997}" type="slidenum">
              <a:rPr lang="en-US" smtClean="0"/>
              <a:t>‹#›</a:t>
            </a:fld>
            <a:endParaRPr lang="en-US" dirty="0"/>
          </a:p>
        </p:txBody>
      </p:sp>
    </p:spTree>
    <p:extLst>
      <p:ext uri="{BB962C8B-B14F-4D97-AF65-F5344CB8AC3E}">
        <p14:creationId xmlns:p14="http://schemas.microsoft.com/office/powerpoint/2010/main" val="18181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C4180-22DB-467D-B0AF-2B3BE69D0997}" type="slidenum">
              <a:rPr lang="en-US" smtClean="0"/>
              <a:t>1</a:t>
            </a:fld>
            <a:endParaRPr lang="en-US" dirty="0"/>
          </a:p>
        </p:txBody>
      </p:sp>
    </p:spTree>
    <p:extLst>
      <p:ext uri="{BB962C8B-B14F-4D97-AF65-F5344CB8AC3E}">
        <p14:creationId xmlns:p14="http://schemas.microsoft.com/office/powerpoint/2010/main" val="411458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3404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01">
              <a:defRPr/>
            </a:pPr>
            <a:endParaRPr lang="en-US" dirty="0"/>
          </a:p>
        </p:txBody>
      </p:sp>
      <p:sp>
        <p:nvSpPr>
          <p:cNvPr id="4" name="Slide Number Placeholder 3"/>
          <p:cNvSpPr>
            <a:spLocks noGrp="1"/>
          </p:cNvSpPr>
          <p:nvPr>
            <p:ph type="sldNum" sz="quarter" idx="5"/>
          </p:nvPr>
        </p:nvSpPr>
        <p:spPr/>
        <p:txBody>
          <a:bodyPr/>
          <a:lstStyle/>
          <a:p>
            <a:pPr defTabSz="931774">
              <a:defRPr/>
            </a:pPr>
            <a:fld id="{8161BB52-90B7-42BC-81DD-4A3EF9700F91}" type="slidenum">
              <a:rPr lang="en-US">
                <a:solidFill>
                  <a:prstClr val="black"/>
                </a:solidFill>
                <a:latin typeface="Calibri" panose="020F0502020204030204"/>
              </a:rPr>
              <a:pPr defTabSz="931774">
                <a:defRPr/>
              </a:pPr>
              <a:t>45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50043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1BB52-90B7-42BC-81DD-4A3EF9700F91}" type="slidenum">
              <a:rPr lang="en-US" smtClean="0"/>
              <a:t>55</a:t>
            </a:fld>
            <a:endParaRPr lang="en-US" dirty="0"/>
          </a:p>
        </p:txBody>
      </p:sp>
    </p:spTree>
    <p:extLst>
      <p:ext uri="{BB962C8B-B14F-4D97-AF65-F5344CB8AC3E}">
        <p14:creationId xmlns:p14="http://schemas.microsoft.com/office/powerpoint/2010/main" val="3630204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F1E0E8A-3EA0-4BBB-A244-C52C4C4952AE}" type="slidenum">
              <a:rPr lang="en-US">
                <a:solidFill>
                  <a:prstClr val="black"/>
                </a:solidFill>
                <a:latin typeface="Calibri" panose="020F0502020204030204"/>
              </a:rPr>
              <a:pPr defTabSz="931774">
                <a:defRPr/>
              </a:pPr>
              <a:t>58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8532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F1E0E8A-3EA0-4BBB-A244-C52C4C4952AE}" type="slidenum">
              <a:rPr lang="en-US">
                <a:solidFill>
                  <a:prstClr val="black"/>
                </a:solidFill>
                <a:latin typeface="Calibri" panose="020F0502020204030204"/>
              </a:rPr>
              <a:pPr defTabSz="931774">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7528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F1E0E8A-3EA0-4BBB-A244-C52C4C4952AE}" type="slidenum">
              <a:rPr lang="en-US">
                <a:solidFill>
                  <a:prstClr val="black"/>
                </a:solidFill>
                <a:latin typeface="Calibri" panose="020F0502020204030204"/>
              </a:rPr>
              <a:pPr defTabSz="931774">
                <a:defRPr/>
              </a:pPr>
              <a:t>60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446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38874" y="3307969"/>
            <a:ext cx="6768065" cy="5434521"/>
          </a:xfrm>
        </p:spPr>
        <p:txBody>
          <a:bodyPr/>
          <a:lstStyle/>
          <a:p>
            <a:endParaRPr lang="en-US" dirty="0">
              <a:latin typeface="Arial" panose="020B0604020202020204" pitchFamily="34" charset="0"/>
            </a:endParaRPr>
          </a:p>
          <a:p>
            <a:endParaRPr lang="en-US" dirty="0">
              <a:latin typeface="Arial" panose="020B0604020202020204" pitchFamily="34" charset="0"/>
            </a:endParaRPr>
          </a:p>
        </p:txBody>
      </p:sp>
      <p:sp>
        <p:nvSpPr>
          <p:cNvPr id="4" name="Slide Number Placeholder 3"/>
          <p:cNvSpPr>
            <a:spLocks noGrp="1"/>
          </p:cNvSpPr>
          <p:nvPr>
            <p:ph type="sldNum" sz="quarter" idx="10"/>
          </p:nvPr>
        </p:nvSpPr>
        <p:spPr>
          <a:xfrm>
            <a:off x="5436647" y="9166705"/>
            <a:ext cx="350416" cy="282994"/>
          </a:xfrm>
          <a:prstGeom prst="rect">
            <a:avLst/>
          </a:prstGeom>
        </p:spPr>
        <p:txBody>
          <a:bodyPr/>
          <a:lstStyle/>
          <a:p>
            <a:pPr defTabSz="931774">
              <a:defRPr/>
            </a:pPr>
            <a:fld id="{F0B5B793-FBBA-403D-88A8-81A9DA8428FB}" type="slidenum">
              <a:rPr lang="en-US">
                <a:solidFill>
                  <a:prstClr val="black"/>
                </a:solidFill>
                <a:latin typeface="Calibri" panose="020F0502020204030204"/>
              </a:rPr>
              <a:pPr defTabSz="931774">
                <a:defRPr/>
              </a:pPr>
              <a:t>61</a:t>
            </a:fld>
            <a:endParaRPr lang="en-US" dirty="0">
              <a:solidFill>
                <a:prstClr val="black"/>
              </a:solidFill>
              <a:latin typeface="Calibri" panose="020F0502020204030204"/>
            </a:endParaRPr>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481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63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497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F1E0E8A-3EA0-4BBB-A244-C52C4C4952AE}" type="slidenum">
              <a:rPr lang="en-US">
                <a:solidFill>
                  <a:prstClr val="black"/>
                </a:solidFill>
                <a:latin typeface="Calibri" panose="020F0502020204030204"/>
              </a:rPr>
              <a:pPr defTabSz="931774">
                <a:defRPr/>
              </a:pPr>
              <a:t>65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53539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F1E0E8A-3EA0-4BBB-A244-C52C4C4952AE}" type="slidenum">
              <a:rPr lang="en-US">
                <a:solidFill>
                  <a:prstClr val="black"/>
                </a:solidFill>
                <a:latin typeface="Calibri" panose="020F0502020204030204"/>
              </a:rPr>
              <a:pPr defTabSz="931774">
                <a:defRPr/>
              </a:pPr>
              <a:t>66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8211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C4180-22DB-467D-B0AF-2B3BE69D0997}" type="slidenum">
              <a:rPr lang="en-US" smtClean="0"/>
              <a:t>3</a:t>
            </a:fld>
            <a:endParaRPr lang="en-US" dirty="0"/>
          </a:p>
        </p:txBody>
      </p:sp>
    </p:spTree>
    <p:extLst>
      <p:ext uri="{BB962C8B-B14F-4D97-AF65-F5344CB8AC3E}">
        <p14:creationId xmlns:p14="http://schemas.microsoft.com/office/powerpoint/2010/main" val="1707815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393700"/>
            <a:ext cx="3922713" cy="2206625"/>
          </a:xfrm>
        </p:spPr>
      </p:sp>
      <p:sp>
        <p:nvSpPr>
          <p:cNvPr id="3" name="Notes Placeholder 2"/>
          <p:cNvSpPr>
            <a:spLocks noGrp="1"/>
          </p:cNvSpPr>
          <p:nvPr>
            <p:ph type="body" idx="1"/>
          </p:nvPr>
        </p:nvSpPr>
        <p:spPr/>
        <p:txBody>
          <a:bodyPr>
            <a:normAutofit/>
          </a:bodyPr>
          <a:lstStyle/>
          <a:p>
            <a:r>
              <a:rPr lang="en-US" dirty="0">
                <a:solidFill>
                  <a:schemeClr val="tx1"/>
                </a:solidFill>
              </a:rPr>
              <a:t>Don’t ask “why” questions. Instead, ask for more information.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5436647" y="9166705"/>
            <a:ext cx="350416" cy="282994"/>
          </a:xfrm>
          <a:prstGeom prst="rect">
            <a:avLst/>
          </a:prstGeom>
        </p:spPr>
        <p:txBody>
          <a:bodyPr/>
          <a:lstStyle/>
          <a:p>
            <a:pPr>
              <a:defRPr/>
            </a:pPr>
            <a:fld id="{F0B5B793-FBBA-403D-88A8-81A9DA8428FB}" type="slidenum">
              <a:rPr lang="en-US" smtClean="0"/>
              <a:pPr>
                <a:defRPr/>
              </a:pPr>
              <a:t>67</a:t>
            </a:fld>
            <a:endParaRPr lang="en-US" dirty="0"/>
          </a:p>
        </p:txBody>
      </p:sp>
    </p:spTree>
    <p:extLst>
      <p:ext uri="{BB962C8B-B14F-4D97-AF65-F5344CB8AC3E}">
        <p14:creationId xmlns:p14="http://schemas.microsoft.com/office/powerpoint/2010/main" val="1625999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F1E0E8A-3EA0-4BBB-A244-C52C4C4952AE}" type="slidenum">
              <a:rPr lang="en-US">
                <a:solidFill>
                  <a:prstClr val="black"/>
                </a:solidFill>
                <a:latin typeface="Calibri" panose="020F0502020204030204"/>
              </a:rPr>
              <a:pPr defTabSz="931774">
                <a:defRPr/>
              </a:pPr>
              <a:t>69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1639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F1E0E8A-3EA0-4BBB-A244-C52C4C4952AE}" type="slidenum">
              <a:rPr lang="en-US">
                <a:solidFill>
                  <a:prstClr val="black"/>
                </a:solidFill>
                <a:latin typeface="Calibri" panose="020F0502020204030204"/>
              </a:rPr>
              <a:pPr defTabSz="931774">
                <a:defRPr/>
              </a:pPr>
              <a:t>70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85002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71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2809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72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9048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73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5287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C4180-22DB-467D-B0AF-2B3BE69D0997}" type="slidenum">
              <a:rPr lang="en-US" smtClean="0"/>
              <a:t>23</a:t>
            </a:fld>
            <a:endParaRPr lang="en-US" dirty="0"/>
          </a:p>
        </p:txBody>
      </p:sp>
    </p:spTree>
    <p:extLst>
      <p:ext uri="{BB962C8B-B14F-4D97-AF65-F5344CB8AC3E}">
        <p14:creationId xmlns:p14="http://schemas.microsoft.com/office/powerpoint/2010/main" val="367057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C4180-22DB-467D-B0AF-2B3BE69D0997}" type="slidenum">
              <a:rPr lang="en-US" smtClean="0"/>
              <a:t>35</a:t>
            </a:fld>
            <a:endParaRPr lang="en-US" dirty="0"/>
          </a:p>
        </p:txBody>
      </p:sp>
    </p:spTree>
    <p:extLst>
      <p:ext uri="{BB962C8B-B14F-4D97-AF65-F5344CB8AC3E}">
        <p14:creationId xmlns:p14="http://schemas.microsoft.com/office/powerpoint/2010/main" val="2539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692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01">
              <a:defRPr/>
            </a:pPr>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6728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2C4180-22DB-467D-B0AF-2B3BE69D0997}" type="slidenum">
              <a:rPr lang="en-US" smtClean="0"/>
              <a:t>41</a:t>
            </a:fld>
            <a:endParaRPr lang="en-US" dirty="0"/>
          </a:p>
        </p:txBody>
      </p:sp>
    </p:spTree>
    <p:extLst>
      <p:ext uri="{BB962C8B-B14F-4D97-AF65-F5344CB8AC3E}">
        <p14:creationId xmlns:p14="http://schemas.microsoft.com/office/powerpoint/2010/main" val="346989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01">
              <a:defRPr/>
            </a:pPr>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3308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201">
              <a:defRPr/>
            </a:pPr>
            <a:endParaRPr lang="en-US" dirty="0"/>
          </a:p>
        </p:txBody>
      </p:sp>
      <p:sp>
        <p:nvSpPr>
          <p:cNvPr id="4" name="Slide Number Placeholder 3"/>
          <p:cNvSpPr>
            <a:spLocks noGrp="1"/>
          </p:cNvSpPr>
          <p:nvPr>
            <p:ph type="sldNum" sz="quarter" idx="5"/>
          </p:nvPr>
        </p:nvSpPr>
        <p:spPr/>
        <p:txBody>
          <a:bodyPr/>
          <a:lstStyle/>
          <a:p>
            <a:pPr defTabSz="915201">
              <a:defRPr/>
            </a:pPr>
            <a:fld id="{8161BB52-90B7-42BC-81DD-4A3EF9700F91}" type="slidenum">
              <a:rPr lang="en-US">
                <a:solidFill>
                  <a:prstClr val="black"/>
                </a:solidFill>
                <a:latin typeface="Calibri" panose="020F0502020204030204"/>
              </a:rPr>
              <a:pPr defTabSz="915201">
                <a:defRPr/>
              </a:pPr>
              <a:t>43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62281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4" y="181087"/>
            <a:ext cx="12190413" cy="5913488"/>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1134414" y="2514600"/>
            <a:ext cx="10246782" cy="1615864"/>
          </a:xfrm>
        </p:spPr>
        <p:txBody>
          <a:bodyPr lIns="0" tIns="0" rIns="0" bIns="0">
            <a:normAutofit/>
          </a:bodyPr>
          <a:lstStyle>
            <a:lvl1pPr>
              <a:defRPr sz="3599" b="0" i="0" baseline="0">
                <a:solidFill>
                  <a:schemeClr val="bg1"/>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hasCustomPrompt="1"/>
          </p:nvPr>
        </p:nvSpPr>
        <p:spPr>
          <a:xfrm>
            <a:off x="1134123" y="4229100"/>
            <a:ext cx="1457134" cy="1484475"/>
          </a:xfrm>
        </p:spPr>
        <p:txBody>
          <a:bodyPr>
            <a:normAutofit/>
          </a:bodyPr>
          <a:lstStyle>
            <a:lvl1pPr>
              <a:defRPr sz="12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Presenter’s Name</a:t>
            </a:r>
          </a:p>
          <a:p>
            <a:pPr lvl="0"/>
            <a:r>
              <a:rPr lang="en-US" noProof="0"/>
              <a:t>Presenter’s Name</a:t>
            </a:r>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hasCustomPrompt="1"/>
          </p:nvPr>
        </p:nvSpPr>
        <p:spPr>
          <a:xfrm>
            <a:off x="2665011" y="4229100"/>
            <a:ext cx="1457134" cy="1484475"/>
          </a:xfrm>
        </p:spPr>
        <p:txBody>
          <a:bodyPr>
            <a:normAutofit/>
          </a:bodyPr>
          <a:lstStyle>
            <a:lvl1pPr>
              <a:defRPr sz="12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Presenter’s Name</a:t>
            </a:r>
          </a:p>
          <a:p>
            <a:pPr lvl="0"/>
            <a:r>
              <a:rPr lang="en-US" noProof="0"/>
              <a:t>Presenter’s Name</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pic>
        <p:nvPicPr>
          <p:cNvPr id="9" name="Picture 8" descr="Logo of IES Institutes for Education Sciences">
            <a:extLst>
              <a:ext uri="{FF2B5EF4-FFF2-40B4-BE49-F238E27FC236}">
                <a16:creationId xmlns:a16="http://schemas.microsoft.com/office/drawing/2014/main" id="{0A37B5EB-9905-4888-88B5-8328E698AE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3216099210"/>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C86D8D-658B-4C8A-9C08-6C382B661C0D}"/>
              </a:ext>
            </a:extLst>
          </p:cNvPr>
          <p:cNvSpPr>
            <a:spLocks noGrp="1"/>
          </p:cNvSpPr>
          <p:nvPr>
            <p:ph type="title" hasCustomPrompt="1"/>
          </p:nvPr>
        </p:nvSpPr>
        <p:spPr>
          <a:xfrm>
            <a:off x="794" y="-330810"/>
            <a:ext cx="12207968" cy="193899"/>
          </a:xfrm>
        </p:spPr>
        <p:txBody>
          <a:bodyPr anchor="b" anchorCtr="0">
            <a:spAutoFit/>
          </a:bodyPr>
          <a:lstStyle>
            <a:lvl1pPr>
              <a:defRPr sz="1400"/>
            </a:lvl1pPr>
          </a:lstStyle>
          <a:p>
            <a:r>
              <a:rPr lang="en-US"/>
              <a:t>All slides must have a title for 508 compliance. This title will appear in outline view, but is not visible during slide shows since it is outside the slide area. </a:t>
            </a:r>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572219" y="571501"/>
            <a:ext cx="11040188" cy="5143500"/>
          </a:xfrm>
          <a:prstGeom prst="rect">
            <a:avLst/>
          </a:prstGeom>
        </p:spPr>
        <p:txBody>
          <a:bodyPr/>
          <a:lstStyle/>
          <a:p>
            <a:r>
              <a:rPr lang="en-US" noProof="0" dirty="0"/>
              <a:t>Click icon to add picture</a:t>
            </a:r>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Tree>
    <p:extLst>
      <p:ext uri="{BB962C8B-B14F-4D97-AF65-F5344CB8AC3E}">
        <p14:creationId xmlns:p14="http://schemas.microsoft.com/office/powerpoint/2010/main" val="784995805"/>
      </p:ext>
    </p:extLst>
  </p:cSld>
  <p:clrMapOvr>
    <a:masterClrMapping/>
  </p:clrMapOvr>
  <p:extLst>
    <p:ext uri="{DCECCB84-F9BA-43D5-87BE-67443E8EF086}">
      <p15:sldGuideLst xmlns:p15="http://schemas.microsoft.com/office/powerpoint/2012/main">
        <p15:guide id="3" orient="horz" pos="360">
          <p15:clr>
            <a:srgbClr val="FBAE40"/>
          </p15:clr>
        </p15:guide>
        <p15:guide id="9" pos="360">
          <p15:clr>
            <a:srgbClr val="FBAE40"/>
          </p15:clr>
        </p15:guide>
        <p15:guide id="10" pos="7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572220" y="571501"/>
            <a:ext cx="11047561" cy="609588"/>
          </a:xfrm>
          <a:ln w="3175">
            <a:noFill/>
          </a:ln>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572218" y="1576377"/>
            <a:ext cx="11047563" cy="4143479"/>
          </a:xfrm>
          <a:ln w="3175">
            <a:noFill/>
          </a:ln>
        </p:spPr>
        <p:txBody>
          <a:bodyPr vert="horz" lIns="0" tIns="0" rIns="0" bIns="0" rtlCol="0">
            <a:normAutofit/>
          </a:bodyPr>
          <a:lstStyle>
            <a:lvl1pPr marL="342799" indent="-342799">
              <a:buFont typeface="Arial" panose="020B0604020202020204" pitchFamily="34" charset="0"/>
              <a:buChar char="•"/>
              <a:defRPr lang="en-US" noProof="0" dirty="0" smtClean="0"/>
            </a:lvl1pPr>
            <a:lvl2pPr marL="571334">
              <a:defRPr lang="en-US" noProof="0" dirty="0" smtClean="0"/>
            </a:lvl2pPr>
            <a:lvl3pPr marL="799867">
              <a:defRPr lang="en-US" noProof="0" dirty="0" smtClean="0"/>
            </a:lvl3pPr>
            <a:lvl4pPr marL="1028400">
              <a:defRPr lang="en-US" noProof="0" dirty="0" smtClean="0"/>
            </a:lvl4pPr>
            <a:lvl5pPr marL="1256934">
              <a:defRPr lang="en-US" noProof="0" dirty="0" smtClean="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a:ln w="3175">
            <a:noFill/>
          </a:ln>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3732636635"/>
      </p:ext>
    </p:extLst>
  </p:cSld>
  <p:clrMapOvr>
    <a:masterClrMapping/>
  </p:clrMapOvr>
  <p:extLst>
    <p:ext uri="{DCECCB84-F9BA-43D5-87BE-67443E8EF086}">
      <p15:sldGuideLst xmlns:p15="http://schemas.microsoft.com/office/powerpoint/2012/main">
        <p15:guide id="2" pos="7320">
          <p15:clr>
            <a:srgbClr val="FBAE40"/>
          </p15:clr>
        </p15:guide>
        <p15:guide id="3" orient="horz" pos="984">
          <p15:clr>
            <a:srgbClr val="FBAE40"/>
          </p15:clr>
        </p15:guide>
        <p15:guide id="7" orient="horz" pos="744">
          <p15:clr>
            <a:srgbClr val="FBAE40"/>
          </p15:clr>
        </p15:guide>
        <p15:guide id="9" pos="3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723EE-78A9-4F0F-BFC4-0C307AAFE362}"/>
              </a:ext>
            </a:extLst>
          </p:cNvPr>
          <p:cNvSpPr>
            <a:spLocks noGrp="1"/>
          </p:cNvSpPr>
          <p:nvPr>
            <p:ph type="title" hasCustomPrompt="1"/>
          </p:nvPr>
        </p:nvSpPr>
        <p:spPr>
          <a:xfrm>
            <a:off x="571120" y="580443"/>
            <a:ext cx="11049758" cy="613957"/>
          </a:xfrm>
        </p:spPr>
        <p:txBody>
          <a:bodyPr>
            <a:normAutofit/>
          </a:bodyPr>
          <a:lstStyle>
            <a:lvl1pPr>
              <a:defRPr/>
            </a:lvl1pPr>
          </a:lstStyle>
          <a:p>
            <a:r>
              <a:rPr lang="en-US"/>
              <a:t>Title and Content</a:t>
            </a:r>
          </a:p>
        </p:txBody>
      </p:sp>
      <p:sp>
        <p:nvSpPr>
          <p:cNvPr id="9" name="Content Placeholder 39">
            <a:extLst>
              <a:ext uri="{FF2B5EF4-FFF2-40B4-BE49-F238E27FC236}">
                <a16:creationId xmlns:a16="http://schemas.microsoft.com/office/drawing/2014/main" id="{75D5CDE7-09CB-456E-A0F2-44CBC5C86D96}"/>
              </a:ext>
            </a:extLst>
          </p:cNvPr>
          <p:cNvSpPr>
            <a:spLocks noGrp="1"/>
          </p:cNvSpPr>
          <p:nvPr>
            <p:ph sz="quarter" idx="15" hasCustomPrompt="1"/>
          </p:nvPr>
        </p:nvSpPr>
        <p:spPr>
          <a:xfrm>
            <a:off x="567723" y="1571625"/>
            <a:ext cx="11048506" cy="3873495"/>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A096B0AD-3635-48A5-9922-9284E538842E}"/>
              </a:ext>
            </a:extLst>
          </p:cNvPr>
          <p:cNvSpPr>
            <a:spLocks noGrp="1"/>
          </p:cNvSpPr>
          <p:nvPr>
            <p:ph type="body" sz="quarter" idx="16" hasCustomPrompt="1"/>
          </p:nvPr>
        </p:nvSpPr>
        <p:spPr>
          <a:xfrm>
            <a:off x="567469" y="5525273"/>
            <a:ext cx="11045952"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cxnSp>
        <p:nvCxnSpPr>
          <p:cNvPr id="15" name="Straight Connector 14">
            <a:extLst>
              <a:ext uri="{FF2B5EF4-FFF2-40B4-BE49-F238E27FC236}">
                <a16:creationId xmlns:a16="http://schemas.microsoft.com/office/drawing/2014/main" id="{94E7FC37-C7B6-4D02-9C93-2BFB27B74079}"/>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CF75A50B-DE00-4B76-897D-6543673FCE20}"/>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7" name="Picture 16">
            <a:extLst>
              <a:ext uri="{FF2B5EF4-FFF2-40B4-BE49-F238E27FC236}">
                <a16:creationId xmlns:a16="http://schemas.microsoft.com/office/drawing/2014/main" id="{D6A27159-7E21-4329-94A0-ECACA99158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6" name="Slide Number Placeholder 5">
            <a:extLst>
              <a:ext uri="{FF2B5EF4-FFF2-40B4-BE49-F238E27FC236}">
                <a16:creationId xmlns:a16="http://schemas.microsoft.com/office/drawing/2014/main" id="{CF5E52A2-CA5F-4ADA-948A-DD62881186A6}"/>
              </a:ext>
            </a:extLst>
          </p:cNvPr>
          <p:cNvSpPr>
            <a:spLocks noGrp="1"/>
          </p:cNvSpPr>
          <p:nvPr>
            <p:ph type="sldNum" sz="quarter" idx="17"/>
          </p:nvPr>
        </p:nvSpPr>
        <p:spPr/>
        <p:txBody>
          <a:bodyPr/>
          <a:lstStyle/>
          <a:p>
            <a:fld id="{1EC87DC6-08C9-425A-98F4-C2C9E61CAB33}" type="slidenum">
              <a:rPr lang="en-US" smtClean="0"/>
              <a:pPr/>
              <a:t>‹#›</a:t>
            </a:fld>
            <a:endParaRPr lang="en-US" dirty="0"/>
          </a:p>
        </p:txBody>
      </p:sp>
    </p:spTree>
    <p:extLst>
      <p:ext uri="{BB962C8B-B14F-4D97-AF65-F5344CB8AC3E}">
        <p14:creationId xmlns:p14="http://schemas.microsoft.com/office/powerpoint/2010/main" val="2928675374"/>
      </p:ext>
    </p:extLst>
  </p:cSld>
  <p:clrMapOvr>
    <a:masterClrMapping/>
  </p:clrMapOvr>
  <p:extLst>
    <p:ext uri="{DCECCB84-F9BA-43D5-87BE-67443E8EF086}">
      <p15:sldGuideLst xmlns:p15="http://schemas.microsoft.com/office/powerpoint/2012/main">
        <p15:guide id="3" orient="horz" pos="360">
          <p15:clr>
            <a:srgbClr val="FBAE40"/>
          </p15:clr>
        </p15:guide>
        <p15:guide id="7" orient="horz" pos="744">
          <p15:clr>
            <a:srgbClr val="FBAE40"/>
          </p15:clr>
        </p15:guide>
        <p15:guide id="9" pos="360">
          <p15:clr>
            <a:srgbClr val="FBAE40"/>
          </p15:clr>
        </p15:guide>
        <p15:guide id="11" pos="7320">
          <p15:clr>
            <a:srgbClr val="FBAE40"/>
          </p15:clr>
        </p15:guide>
        <p15:guide id="12" orient="horz" pos="990">
          <p15:clr>
            <a:srgbClr val="FBAE40"/>
          </p15:clr>
        </p15:guide>
        <p15:guide id="13" orient="horz" pos="3600">
          <p15:clr>
            <a:srgbClr val="FBAE40"/>
          </p15:clr>
        </p15:guide>
        <p15:guide id="18" orient="horz" pos="3480">
          <p15:clr>
            <a:srgbClr val="FBAE40"/>
          </p15:clr>
        </p15:guide>
        <p15:guide id="19" orient="horz" pos="34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576072" y="1583136"/>
            <a:ext cx="11047561" cy="799938"/>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576072" y="2496312"/>
            <a:ext cx="11043707" cy="2940875"/>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576072" y="5524855"/>
            <a:ext cx="11043707" cy="191255"/>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cxnSp>
        <p:nvCxnSpPr>
          <p:cNvPr id="9" name="Straight Connector 8">
            <a:extLst>
              <a:ext uri="{FF2B5EF4-FFF2-40B4-BE49-F238E27FC236}">
                <a16:creationId xmlns:a16="http://schemas.microsoft.com/office/drawing/2014/main" id="{CC2F8AC9-1C3D-484A-87F2-6BA6E6BDBEAB}"/>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428CA40D-2A55-4F30-93DC-4EC5D5F8CE2B}"/>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1" name="Picture 10">
            <a:extLst>
              <a:ext uri="{FF2B5EF4-FFF2-40B4-BE49-F238E27FC236}">
                <a16:creationId xmlns:a16="http://schemas.microsoft.com/office/drawing/2014/main" id="{D1B77EFC-AF5D-46EE-85D7-489A06EC0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64516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576072" y="1571205"/>
            <a:ext cx="11045952" cy="3867994"/>
          </a:xfrm>
        </p:spPr>
        <p:txBody>
          <a:bodyPr>
            <a:normAutofit/>
          </a:bodyPr>
          <a:lstStyle>
            <a:lvl1pPr marL="457200" indent="-457200">
              <a:lnSpc>
                <a:spcPct val="105000"/>
              </a:lnSpc>
              <a:spcBef>
                <a:spcPts val="600"/>
              </a:spcBef>
              <a:buClr>
                <a:srgbClr val="576F7F"/>
              </a:buClr>
              <a:buFont typeface="+mj-lt"/>
              <a:buAutoNum type="arabicPeriod"/>
              <a:defRPr sz="2000" baseline="0"/>
            </a:lvl1pPr>
            <a:lvl2pPr marL="914400" indent="-457200">
              <a:lnSpc>
                <a:spcPct val="105000"/>
              </a:lnSpc>
              <a:spcBef>
                <a:spcPts val="600"/>
              </a:spcBef>
              <a:buClr>
                <a:srgbClr val="576F7F"/>
              </a:buClr>
              <a:buFont typeface="+mj-lt"/>
              <a:buAutoNum type="alphaLcPeriod"/>
              <a:defRPr sz="2000"/>
            </a:lvl2pPr>
            <a:lvl3pPr marL="1371600" indent="-457200">
              <a:lnSpc>
                <a:spcPct val="105000"/>
              </a:lnSpc>
              <a:spcBef>
                <a:spcPts val="600"/>
              </a:spcBef>
              <a:buClr>
                <a:srgbClr val="576F7F"/>
              </a:buClr>
              <a:buFont typeface="+mj-lt"/>
              <a:buAutoNum type="romanLcPeriod"/>
              <a:defRPr sz="2000"/>
            </a:lvl3pPr>
            <a:lvl4pPr marL="1828800" indent="-457200">
              <a:lnSpc>
                <a:spcPct val="105000"/>
              </a:lnSpc>
              <a:spcBef>
                <a:spcPts val="600"/>
              </a:spcBef>
              <a:buClr>
                <a:srgbClr val="576F7F"/>
              </a:buClr>
              <a:buSzPct val="100000"/>
              <a:buFont typeface="+mj-lt"/>
              <a:buAutoNum type="arabicParenR"/>
              <a:defRPr sz="2000"/>
            </a:lvl4pPr>
            <a:lvl5pPr marL="2286000" indent="-457200">
              <a:lnSpc>
                <a:spcPct val="105000"/>
              </a:lnSpc>
              <a:spcBef>
                <a:spcPts val="600"/>
              </a:spcBef>
              <a:buClr>
                <a:srgbClr val="576F7F"/>
              </a:buClr>
              <a:buFont typeface="+mj-lt"/>
              <a:buAutoNum type="alphaLcParenR"/>
              <a:defRPr sz="200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576072" y="5526835"/>
            <a:ext cx="11045952"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cxnSp>
        <p:nvCxnSpPr>
          <p:cNvPr id="6" name="Straight Connector 5">
            <a:extLst>
              <a:ext uri="{FF2B5EF4-FFF2-40B4-BE49-F238E27FC236}">
                <a16:creationId xmlns:a16="http://schemas.microsoft.com/office/drawing/2014/main" id="{D0813AF5-6874-4B78-9357-558277509E50}"/>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79AF0870-38BF-433F-BDE3-79A7BAEB072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9" name="Picture 8">
            <a:extLst>
              <a:ext uri="{FF2B5EF4-FFF2-40B4-BE49-F238E27FC236}">
                <a16:creationId xmlns:a16="http://schemas.microsoft.com/office/drawing/2014/main" id="{851C04E6-9B10-446A-99A2-C7294C7310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424419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572220" y="571501"/>
            <a:ext cx="11047561"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572218" y="1560663"/>
            <a:ext cx="5339401" cy="4151376"/>
          </a:xfrm>
          <a:prstGeom prst="rect">
            <a:avLst/>
          </a:prstGeom>
        </p:spPr>
        <p:txBody>
          <a:bodyPr>
            <a:normAutofit/>
          </a:bodyPr>
          <a:lstStyle>
            <a:lvl1pPr>
              <a:tabLst>
                <a:tab pos="57133" algn="l"/>
              </a:tabLst>
              <a:defRPr sz="2400">
                <a:solidFill>
                  <a:srgbClr val="576F7F"/>
                </a:solidFill>
              </a:defRPr>
            </a:lvl1pPr>
            <a:lvl2pPr marL="57133" indent="-57133">
              <a:tabLst/>
              <a:defRPr sz="500">
                <a:solidFill>
                  <a:schemeClr val="bg1">
                    <a:lumMod val="50000"/>
                  </a:schemeClr>
                </a:solidFill>
              </a:defRPr>
            </a:lvl2pPr>
            <a:lvl3pPr marL="115060" indent="-57927">
              <a:tabLst/>
              <a:defRPr sz="500">
                <a:solidFill>
                  <a:schemeClr val="bg1">
                    <a:lumMod val="50000"/>
                  </a:schemeClr>
                </a:solidFill>
              </a:defRPr>
            </a:lvl3pPr>
          </a:lstStyle>
          <a:p>
            <a:pPr lvl="0"/>
            <a:r>
              <a:rPr lang="en-US" noProof="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6280380" y="1560663"/>
            <a:ext cx="5339401" cy="4151376"/>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451408137"/>
      </p:ext>
    </p:extLst>
  </p:cSld>
  <p:clrMapOvr>
    <a:masterClrMapping/>
  </p:clrMapOvr>
  <p:extLst>
    <p:ext uri="{DCECCB84-F9BA-43D5-87BE-67443E8EF086}">
      <p15:sldGuideLst xmlns:p15="http://schemas.microsoft.com/office/powerpoint/2012/main">
        <p15:guide id="1" orient="horz" pos="7680">
          <p15:clr>
            <a:srgbClr val="FBAE40"/>
          </p15:clr>
        </p15:guide>
        <p15:guide id="2" pos="3947">
          <p15:clr>
            <a:srgbClr val="FBAE40"/>
          </p15:clr>
        </p15:guide>
        <p15:guide id="3" orient="horz" pos="987">
          <p15:clr>
            <a:srgbClr val="FBAE40"/>
          </p15:clr>
        </p15:guide>
        <p15:guide id="4" pos="3733">
          <p15:clr>
            <a:srgbClr val="FBAE40"/>
          </p15:clr>
        </p15:guide>
        <p15:guide id="5" pos="14881">
          <p15:clr>
            <a:srgbClr val="FBAE40"/>
          </p15:clr>
        </p15:guide>
        <p15:guide id="6" pos="14641">
          <p15:clr>
            <a:srgbClr val="FBAE40"/>
          </p15:clr>
        </p15:guide>
        <p15:guide id="7" orient="horz" pos="352">
          <p15:clr>
            <a:srgbClr val="FBAE40"/>
          </p15:clr>
        </p15:guide>
        <p15:guide id="8" orient="horz" pos="7200">
          <p15:clr>
            <a:srgbClr val="FBAE40"/>
          </p15:clr>
        </p15:guide>
        <p15:guide id="9" pos="360">
          <p15:clr>
            <a:srgbClr val="FBAE40"/>
          </p15:clr>
        </p15:guide>
        <p15:guide id="11" pos="7320">
          <p15:clr>
            <a:srgbClr val="FBAE40"/>
          </p15:clr>
        </p15:guide>
        <p15:guide id="12" orient="horz" pos="736">
          <p15:clr>
            <a:srgbClr val="FBAE40"/>
          </p15:clr>
        </p15:guide>
        <p15:guide id="13" orient="horz" pos="3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Image right— 05a">
    <p:spTree>
      <p:nvGrpSpPr>
        <p:cNvPr id="1" name=""/>
        <p:cNvGrpSpPr/>
        <p:nvPr/>
      </p:nvGrpSpPr>
      <p:grpSpPr>
        <a:xfrm>
          <a:off x="0" y="0"/>
          <a:ext cx="0" cy="0"/>
          <a:chOff x="0" y="0"/>
          <a:chExt cx="0" cy="0"/>
        </a:xfrm>
      </p:grpSpPr>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 name="Title 1"/>
          <p:cNvSpPr>
            <a:spLocks noGrp="1"/>
          </p:cNvSpPr>
          <p:nvPr>
            <p:ph type="ctrTitle"/>
          </p:nvPr>
        </p:nvSpPr>
        <p:spPr>
          <a:xfrm>
            <a:off x="572220" y="571501"/>
            <a:ext cx="11047561"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572219" y="1577340"/>
            <a:ext cx="5333304" cy="4152899"/>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4" name="Content Placeholder 3">
            <a:extLst>
              <a:ext uri="{FF2B5EF4-FFF2-40B4-BE49-F238E27FC236}">
                <a16:creationId xmlns:a16="http://schemas.microsoft.com/office/drawing/2014/main" id="{59F952F6-3496-4422-A276-45DB0A196AAC}"/>
              </a:ext>
            </a:extLst>
          </p:cNvPr>
          <p:cNvSpPr>
            <a:spLocks noGrp="1"/>
          </p:cNvSpPr>
          <p:nvPr>
            <p:ph sz="quarter" idx="18" hasCustomPrompt="1"/>
          </p:nvPr>
        </p:nvSpPr>
        <p:spPr>
          <a:xfrm>
            <a:off x="6280380" y="1577341"/>
            <a:ext cx="5339401" cy="4152900"/>
          </a:xfrm>
        </p:spPr>
        <p:txBody>
          <a:bodyPr/>
          <a:lstStyle>
            <a:lvl1pPr>
              <a:defRPr/>
            </a:lvl1pPr>
          </a:lstStyle>
          <a:p>
            <a:pPr lvl="0"/>
            <a:r>
              <a:rPr lang="en-US"/>
              <a:t>Text, table, chart, SmartArt, or picture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Tree>
    <p:extLst>
      <p:ext uri="{BB962C8B-B14F-4D97-AF65-F5344CB8AC3E}">
        <p14:creationId xmlns:p14="http://schemas.microsoft.com/office/powerpoint/2010/main" val="3719619258"/>
      </p:ext>
    </p:extLst>
  </p:cSld>
  <p:clrMapOvr>
    <a:masterClrMapping/>
  </p:clrMapOvr>
  <p:extLst>
    <p:ext uri="{DCECCB84-F9BA-43D5-87BE-67443E8EF086}">
      <p15:sldGuideLst xmlns:p15="http://schemas.microsoft.com/office/powerpoint/2012/main">
        <p15:guide id="1" orient="horz" pos="7680">
          <p15:clr>
            <a:srgbClr val="FBAE40"/>
          </p15:clr>
        </p15:guide>
        <p15:guide id="3" orient="horz" pos="360">
          <p15:clr>
            <a:srgbClr val="FBAE40"/>
          </p15:clr>
        </p15:guide>
        <p15:guide id="5" pos="14881">
          <p15:clr>
            <a:srgbClr val="FBAE40"/>
          </p15:clr>
        </p15:guide>
        <p15:guide id="6" pos="14641">
          <p15:clr>
            <a:srgbClr val="FBAE40"/>
          </p15:clr>
        </p15:guide>
        <p15:guide id="7" orient="horz" pos="744">
          <p15:clr>
            <a:srgbClr val="FBAE40"/>
          </p15:clr>
        </p15:guide>
        <p15:guide id="8" orient="horz" pos="7200">
          <p15:clr>
            <a:srgbClr val="FBAE40"/>
          </p15:clr>
        </p15:guide>
        <p15:guide id="9" pos="360">
          <p15:clr>
            <a:srgbClr val="FBAE40"/>
          </p15:clr>
        </p15:guide>
        <p15:guide id="11" pos="7320">
          <p15:clr>
            <a:srgbClr val="FBAE40"/>
          </p15:clr>
        </p15:guide>
        <p15:guide id="12" orient="horz" pos="990">
          <p15:clr>
            <a:srgbClr val="FBAE40"/>
          </p15:clr>
        </p15:guide>
        <p15:guide id="13" orient="horz" pos="3610">
          <p15:clr>
            <a:srgbClr val="FBAE40"/>
          </p15:clr>
        </p15:guide>
        <p15:guide id="16" pos="3720">
          <p15:clr>
            <a:srgbClr val="FBAE40"/>
          </p15:clr>
        </p15:guide>
        <p15:guide id="17" pos="39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3429-CEDF-496E-876E-F06E789434CF}"/>
              </a:ext>
            </a:extLst>
          </p:cNvPr>
          <p:cNvSpPr>
            <a:spLocks noGrp="1"/>
          </p:cNvSpPr>
          <p:nvPr>
            <p:ph type="title" hasCustomPrompt="1"/>
          </p:nvPr>
        </p:nvSpPr>
        <p:spPr>
          <a:xfrm>
            <a:off x="571120" y="576072"/>
            <a:ext cx="11049758" cy="612648"/>
          </a:xfrm>
        </p:spPr>
        <p:txBody>
          <a:bodyPr/>
          <a:lstStyle>
            <a:lvl1pPr>
              <a:defRPr/>
            </a:lvl1pPr>
          </a:lstStyle>
          <a:p>
            <a:r>
              <a:rPr lang="en-US"/>
              <a:t>Two Content Layout</a:t>
            </a:r>
          </a:p>
        </p:txBody>
      </p:sp>
      <p:sp>
        <p:nvSpPr>
          <p:cNvPr id="3" name="Left Content"/>
          <p:cNvSpPr>
            <a:spLocks noGrp="1"/>
          </p:cNvSpPr>
          <p:nvPr>
            <p:ph sz="half" idx="1" hasCustomPrompt="1"/>
          </p:nvPr>
        </p:nvSpPr>
        <p:spPr>
          <a:xfrm>
            <a:off x="576072" y="1570230"/>
            <a:ext cx="5337778" cy="3869045"/>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80782" y="1570229"/>
            <a:ext cx="5340096" cy="3871709"/>
          </a:xfrm>
        </p:spPr>
        <p:txBody>
          <a:bodyPr/>
          <a:lstStyle>
            <a:lvl1pPr>
              <a:defRPr/>
            </a:lvl1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567469" y="5527918"/>
            <a:ext cx="11045952"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cxnSp>
        <p:nvCxnSpPr>
          <p:cNvPr id="8" name="Straight Connector 7">
            <a:extLst>
              <a:ext uri="{FF2B5EF4-FFF2-40B4-BE49-F238E27FC236}">
                <a16:creationId xmlns:a16="http://schemas.microsoft.com/office/drawing/2014/main" id="{D0748534-61AA-4551-A902-896C61A57757}"/>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7D7B01B-3BAE-49FD-AA14-3D369B75DCBE}"/>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1" name="Picture 10">
            <a:extLst>
              <a:ext uri="{FF2B5EF4-FFF2-40B4-BE49-F238E27FC236}">
                <a16:creationId xmlns:a16="http://schemas.microsoft.com/office/drawing/2014/main" id="{BAC93328-2761-48AA-B0D9-3CB924211F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337367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nerships">
    <p:spTree>
      <p:nvGrpSpPr>
        <p:cNvPr id="1" name=""/>
        <p:cNvGrpSpPr/>
        <p:nvPr/>
      </p:nvGrpSpPr>
      <p:grpSpPr>
        <a:xfrm>
          <a:off x="0" y="0"/>
          <a:ext cx="0" cy="0"/>
          <a:chOff x="0" y="0"/>
          <a:chExt cx="0" cy="0"/>
        </a:xfrm>
      </p:grpSpPr>
      <p:pic>
        <p:nvPicPr>
          <p:cNvPr id="12" name="Picture Placeholder 4">
            <a:extLst>
              <a:ext uri="{FF2B5EF4-FFF2-40B4-BE49-F238E27FC236}">
                <a16:creationId xmlns:a16="http://schemas.microsoft.com/office/drawing/2014/main" id="{AD13619E-986D-4425-A8C6-B20B3AF3B564}"/>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5875" y="180975"/>
            <a:ext cx="12207875" cy="5913438"/>
          </a:xfrm>
          <a:prstGeom prst="rect">
            <a:avLst/>
          </a:prstGeom>
        </p:spPr>
      </p:pic>
      <p:sp>
        <p:nvSpPr>
          <p:cNvPr id="2" name="Title 1">
            <a:extLst>
              <a:ext uri="{FF2B5EF4-FFF2-40B4-BE49-F238E27FC236}">
                <a16:creationId xmlns:a16="http://schemas.microsoft.com/office/drawing/2014/main" id="{63BD3429-CEDF-496E-876E-F06E789434CF}"/>
              </a:ext>
            </a:extLst>
          </p:cNvPr>
          <p:cNvSpPr>
            <a:spLocks noGrp="1"/>
          </p:cNvSpPr>
          <p:nvPr>
            <p:ph type="title" hasCustomPrompt="1"/>
          </p:nvPr>
        </p:nvSpPr>
        <p:spPr>
          <a:xfrm>
            <a:off x="571120" y="576072"/>
            <a:ext cx="11049758" cy="612648"/>
          </a:xfrm>
          <a:solidFill>
            <a:schemeClr val="bg2">
              <a:lumMod val="75000"/>
            </a:schemeClr>
          </a:solidFill>
        </p:spPr>
        <p:txBody>
          <a:bodyPr lIns="91440" rIns="91440"/>
          <a:lstStyle>
            <a:lvl1pPr>
              <a:defRPr>
                <a:solidFill>
                  <a:schemeClr val="bg1"/>
                </a:solidFill>
              </a:defRPr>
            </a:lvl1pPr>
          </a:lstStyle>
          <a:p>
            <a:r>
              <a:rPr lang="en-US"/>
              <a:t>Two Content Layout</a:t>
            </a:r>
          </a:p>
        </p:txBody>
      </p:sp>
      <p:sp>
        <p:nvSpPr>
          <p:cNvPr id="3" name="Left Content"/>
          <p:cNvSpPr>
            <a:spLocks noGrp="1"/>
          </p:cNvSpPr>
          <p:nvPr>
            <p:ph sz="half" idx="1" hasCustomPrompt="1"/>
          </p:nvPr>
        </p:nvSpPr>
        <p:spPr>
          <a:xfrm>
            <a:off x="576072" y="1570230"/>
            <a:ext cx="5337778" cy="3869045"/>
          </a:xfrm>
          <a:solidFill>
            <a:schemeClr val="bg2">
              <a:lumMod val="75000"/>
            </a:schemeClr>
          </a:solidFill>
        </p:spPr>
        <p:txBody>
          <a:bodyPr lIns="91440" rIns="9144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80782" y="1570229"/>
            <a:ext cx="5340096" cy="3871709"/>
          </a:xfrm>
          <a:solidFill>
            <a:schemeClr val="bg2">
              <a:lumMod val="75000"/>
            </a:schemeClr>
          </a:solidFill>
        </p:spPr>
        <p:txBody>
          <a:bodyPr lIns="91440" rIns="9144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cxnSp>
        <p:nvCxnSpPr>
          <p:cNvPr id="8" name="Straight Connector 7">
            <a:extLst>
              <a:ext uri="{FF2B5EF4-FFF2-40B4-BE49-F238E27FC236}">
                <a16:creationId xmlns:a16="http://schemas.microsoft.com/office/drawing/2014/main" id="{D0748534-61AA-4551-A902-896C61A57757}"/>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7D7B01B-3BAE-49FD-AA14-3D369B75DCBE}"/>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1" name="Picture 10">
            <a:extLst>
              <a:ext uri="{FF2B5EF4-FFF2-40B4-BE49-F238E27FC236}">
                <a16:creationId xmlns:a16="http://schemas.microsoft.com/office/drawing/2014/main" id="{BAC93328-2761-48AA-B0D9-3CB924211F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1329411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3429-CEDF-496E-876E-F06E789434CF}"/>
              </a:ext>
            </a:extLst>
          </p:cNvPr>
          <p:cNvSpPr>
            <a:spLocks noGrp="1"/>
          </p:cNvSpPr>
          <p:nvPr>
            <p:ph type="title" hasCustomPrompt="1"/>
          </p:nvPr>
        </p:nvSpPr>
        <p:spPr>
          <a:xfrm>
            <a:off x="571120" y="576072"/>
            <a:ext cx="11049758" cy="612648"/>
          </a:xfrm>
        </p:spPr>
        <p:txBody>
          <a:bodyPr>
            <a:normAutofit/>
          </a:bodyPr>
          <a:lstStyle>
            <a:lvl1pPr>
              <a:defRPr/>
            </a:lvl1pPr>
          </a:lstStyle>
          <a:p>
            <a:r>
              <a:rPr lang="en-US"/>
              <a:t>Two Content Ordered List Layout</a:t>
            </a:r>
          </a:p>
        </p:txBody>
      </p:sp>
      <p:sp>
        <p:nvSpPr>
          <p:cNvPr id="3" name="Left Content"/>
          <p:cNvSpPr>
            <a:spLocks noGrp="1"/>
          </p:cNvSpPr>
          <p:nvPr>
            <p:ph sz="half" idx="1" hasCustomPrompt="1"/>
          </p:nvPr>
        </p:nvSpPr>
        <p:spPr>
          <a:xfrm>
            <a:off x="576072" y="1570230"/>
            <a:ext cx="5337778" cy="3869045"/>
          </a:xfrm>
        </p:spPr>
        <p:txBody>
          <a:bodyPr vert="horz" lIns="0" tIns="0" rIns="0" bIns="0" rtlCol="0">
            <a:normAutofit/>
          </a:bodyPr>
          <a:lstStyle>
            <a:lvl1pPr>
              <a:defRPr lang="en-US" sz="2000" dirty="0"/>
            </a:lvl1pPr>
            <a:lvl2pPr>
              <a:defRPr lang="en-US" sz="2000" dirty="0"/>
            </a:lvl2pPr>
            <a:lvl3pPr>
              <a:defRPr lang="en-US" sz="2000" dirty="0"/>
            </a:lvl3pPr>
            <a:lvl4pPr>
              <a:defRPr lang="en-US" sz="2000" dirty="0"/>
            </a:lvl4pPr>
            <a:lvl5pPr>
              <a:defRPr lang="en-US" sz="2000" dirty="0"/>
            </a:lvl5pPr>
          </a:lstStyle>
          <a:p>
            <a:pPr marL="457200" lvl="0" indent="-457200">
              <a:lnSpc>
                <a:spcPct val="105000"/>
              </a:lnSpc>
              <a:spcBef>
                <a:spcPts val="600"/>
              </a:spcBef>
              <a:buClr>
                <a:srgbClr val="576F7F"/>
              </a:buClr>
              <a:buFont typeface="+mj-lt"/>
              <a:buAutoNum type="arabicPeriod"/>
            </a:pPr>
            <a:r>
              <a:rPr lang="en-US"/>
              <a:t>Click here to add bulleted text, or click on an icon below to add a table, graph, SmartArt object, or picture.</a:t>
            </a:r>
          </a:p>
          <a:p>
            <a:pPr marL="914400" lvl="1" indent="-457200">
              <a:lnSpc>
                <a:spcPct val="105000"/>
              </a:lnSpc>
              <a:buClr>
                <a:srgbClr val="576F7F"/>
              </a:buClr>
              <a:buFont typeface="+mj-lt"/>
              <a:buAutoNum type="alphaLcPeriod"/>
            </a:pPr>
            <a:r>
              <a:rPr lang="en-US"/>
              <a:t>Second level</a:t>
            </a:r>
          </a:p>
          <a:p>
            <a:pPr marL="1371600" lvl="2" indent="-457200">
              <a:lnSpc>
                <a:spcPct val="105000"/>
              </a:lnSpc>
              <a:buClr>
                <a:srgbClr val="576F7F"/>
              </a:buClr>
              <a:buFont typeface="+mj-lt"/>
              <a:buAutoNum type="romanLcPeriod"/>
            </a:pPr>
            <a:r>
              <a:rPr lang="en-US"/>
              <a:t>Third level</a:t>
            </a:r>
          </a:p>
          <a:p>
            <a:pPr marL="1828800" lvl="3" indent="-457200">
              <a:lnSpc>
                <a:spcPct val="105000"/>
              </a:lnSpc>
              <a:buClr>
                <a:srgbClr val="576F7F"/>
              </a:buClr>
              <a:buSzPct val="100000"/>
              <a:buFont typeface="+mj-lt"/>
              <a:buAutoNum type="arabicParenR"/>
            </a:pPr>
            <a:r>
              <a:rPr lang="en-US"/>
              <a:t>Fourth level</a:t>
            </a:r>
          </a:p>
          <a:p>
            <a:pPr marL="2286000" lvl="4" indent="-457200">
              <a:lnSpc>
                <a:spcPct val="105000"/>
              </a:lnSpc>
              <a:buClr>
                <a:srgbClr val="576F7F"/>
              </a:buClr>
              <a:buFont typeface="+mj-lt"/>
              <a:buAutoNum type="alphaLcParenR"/>
            </a:pPr>
            <a:r>
              <a:rPr lang="en-US"/>
              <a:t>Fifth level</a:t>
            </a:r>
          </a:p>
        </p:txBody>
      </p:sp>
      <p:sp>
        <p:nvSpPr>
          <p:cNvPr id="4" name="Right Content"/>
          <p:cNvSpPr>
            <a:spLocks noGrp="1"/>
          </p:cNvSpPr>
          <p:nvPr>
            <p:ph sz="half" idx="2" hasCustomPrompt="1"/>
          </p:nvPr>
        </p:nvSpPr>
        <p:spPr>
          <a:xfrm>
            <a:off x="6280782" y="1570229"/>
            <a:ext cx="5340096" cy="3871709"/>
          </a:xfrm>
        </p:spPr>
        <p:txBody>
          <a:bodyPr vert="horz" lIns="0" tIns="0" rIns="0" bIns="0" rtlCol="0">
            <a:normAutofit/>
          </a:bodyPr>
          <a:lstStyle>
            <a:lvl1pPr>
              <a:defRPr lang="en-US" sz="2000" dirty="0"/>
            </a:lvl1pPr>
            <a:lvl2pPr>
              <a:defRPr lang="en-US" sz="2000" dirty="0"/>
            </a:lvl2pPr>
            <a:lvl3pPr>
              <a:defRPr lang="en-US" sz="2000" dirty="0"/>
            </a:lvl3pPr>
            <a:lvl4pPr>
              <a:defRPr lang="en-US" sz="2000" dirty="0"/>
            </a:lvl4pPr>
            <a:lvl5pPr>
              <a:defRPr lang="en-US" sz="2000" dirty="0"/>
            </a:lvl5pPr>
          </a:lstStyle>
          <a:p>
            <a:pPr marL="457200" lvl="0" indent="-457200">
              <a:lnSpc>
                <a:spcPct val="105000"/>
              </a:lnSpc>
              <a:spcBef>
                <a:spcPts val="600"/>
              </a:spcBef>
              <a:buClr>
                <a:srgbClr val="576F7F"/>
              </a:buClr>
              <a:buFont typeface="+mj-lt"/>
              <a:buAutoNum type="arabicPeriod"/>
            </a:pPr>
            <a:r>
              <a:rPr lang="en-US"/>
              <a:t>Click here to add bulleted text, or click on an icon below to add a table, graph, SmartArt object, or picture.</a:t>
            </a:r>
          </a:p>
          <a:p>
            <a:pPr marL="914400" lvl="1" indent="-457200">
              <a:lnSpc>
                <a:spcPct val="105000"/>
              </a:lnSpc>
              <a:buClr>
                <a:srgbClr val="576F7F"/>
              </a:buClr>
              <a:buFont typeface="+mj-lt"/>
              <a:buAutoNum type="alphaLcPeriod"/>
            </a:pPr>
            <a:r>
              <a:rPr lang="en-US"/>
              <a:t>Second level</a:t>
            </a:r>
          </a:p>
          <a:p>
            <a:pPr marL="1371600" lvl="2" indent="-457200">
              <a:lnSpc>
                <a:spcPct val="105000"/>
              </a:lnSpc>
              <a:buClr>
                <a:srgbClr val="576F7F"/>
              </a:buClr>
              <a:buFont typeface="+mj-lt"/>
              <a:buAutoNum type="romanLcPeriod"/>
            </a:pPr>
            <a:r>
              <a:rPr lang="en-US"/>
              <a:t>Third level</a:t>
            </a:r>
          </a:p>
          <a:p>
            <a:pPr marL="1828800" lvl="3" indent="-457200">
              <a:lnSpc>
                <a:spcPct val="105000"/>
              </a:lnSpc>
              <a:buClr>
                <a:srgbClr val="576F7F"/>
              </a:buClr>
              <a:buSzPct val="100000"/>
              <a:buFont typeface="+mj-lt"/>
              <a:buAutoNum type="arabicParenR"/>
            </a:pPr>
            <a:r>
              <a:rPr lang="en-US"/>
              <a:t>Fourth level</a:t>
            </a:r>
          </a:p>
          <a:p>
            <a:pPr marL="2286000" lvl="4" indent="-457200">
              <a:lnSpc>
                <a:spcPct val="105000"/>
              </a:lnSpc>
              <a:buClr>
                <a:srgbClr val="576F7F"/>
              </a:buClr>
              <a:buFont typeface="+mj-lt"/>
              <a:buAutoNum type="alphaLcParenR"/>
            </a:pPr>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567469" y="5527918"/>
            <a:ext cx="11045952"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cxnSp>
        <p:nvCxnSpPr>
          <p:cNvPr id="8" name="Straight Connector 7">
            <a:extLst>
              <a:ext uri="{FF2B5EF4-FFF2-40B4-BE49-F238E27FC236}">
                <a16:creationId xmlns:a16="http://schemas.microsoft.com/office/drawing/2014/main" id="{D0748534-61AA-4551-A902-896C61A57757}"/>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7D7B01B-3BAE-49FD-AA14-3D369B75DCBE}"/>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1" name="Picture 10">
            <a:extLst>
              <a:ext uri="{FF2B5EF4-FFF2-40B4-BE49-F238E27FC236}">
                <a16:creationId xmlns:a16="http://schemas.microsoft.com/office/drawing/2014/main" id="{BAC93328-2761-48AA-B0D9-3CB924211F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297300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4" y="181087"/>
            <a:ext cx="12190413" cy="5913488"/>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1134414" y="2514600"/>
            <a:ext cx="10246782" cy="1615864"/>
          </a:xfrm>
        </p:spPr>
        <p:txBody>
          <a:bodyPr lIns="0" tIns="0" rIns="0" bIns="0">
            <a:normAutofit/>
          </a:bodyPr>
          <a:lstStyle>
            <a:lvl1pPr>
              <a:defRPr sz="3599" b="0" i="0" baseline="0">
                <a:solidFill>
                  <a:schemeClr val="tx1"/>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hasCustomPrompt="1"/>
          </p:nvPr>
        </p:nvSpPr>
        <p:spPr>
          <a:xfrm>
            <a:off x="1134123" y="4229100"/>
            <a:ext cx="1457134" cy="1484475"/>
          </a:xfrm>
        </p:spPr>
        <p:txBody>
          <a:bodyPr>
            <a:normAutofit/>
          </a:bodyPr>
          <a:lstStyle>
            <a:lvl1pPr>
              <a:defRPr sz="12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Presenter’s Name</a:t>
            </a:r>
          </a:p>
          <a:p>
            <a:pPr lvl="0"/>
            <a:r>
              <a:rPr lang="en-US" noProof="0"/>
              <a:t>Presenter’s Name</a:t>
            </a:r>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hasCustomPrompt="1"/>
          </p:nvPr>
        </p:nvSpPr>
        <p:spPr>
          <a:xfrm>
            <a:off x="2665011" y="4229100"/>
            <a:ext cx="1457134" cy="1484475"/>
          </a:xfrm>
        </p:spPr>
        <p:txBody>
          <a:bodyPr>
            <a:normAutofit/>
          </a:bodyPr>
          <a:lstStyle>
            <a:lvl1pPr>
              <a:defRPr sz="12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Presenter’s Name</a:t>
            </a:r>
          </a:p>
          <a:p>
            <a:pPr lvl="0"/>
            <a:r>
              <a:rPr lang="en-US" noProof="0"/>
              <a:t>Presenter’s Name</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pic>
        <p:nvPicPr>
          <p:cNvPr id="8" name="Picture 7" descr="Logo of IES Institutes for Education Sciences">
            <a:extLst>
              <a:ext uri="{FF2B5EF4-FFF2-40B4-BE49-F238E27FC236}">
                <a16:creationId xmlns:a16="http://schemas.microsoft.com/office/drawing/2014/main" id="{6A1B5B0B-38DC-458A-BDB4-A5D2C7EFAF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969191528"/>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572220" y="571501"/>
            <a:ext cx="11047561"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572218" y="1576376"/>
            <a:ext cx="11047563" cy="1930245"/>
          </a:xfrm>
        </p:spPr>
        <p:txBody>
          <a:bodyPr>
            <a:normAutofit/>
          </a:bodyPr>
          <a:lstStyle>
            <a:lvl1pPr>
              <a:defRPr sz="2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572218" y="3890953"/>
            <a:ext cx="5340679" cy="1824049"/>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6286474" y="3890953"/>
            <a:ext cx="5340679" cy="1824049"/>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2975129110"/>
      </p:ext>
    </p:extLst>
  </p:cSld>
  <p:clrMapOvr>
    <a:masterClrMapping/>
  </p:clrMapOvr>
  <p:extLst>
    <p:ext uri="{DCECCB84-F9BA-43D5-87BE-67443E8EF086}">
      <p15:sldGuideLst xmlns:p15="http://schemas.microsoft.com/office/powerpoint/2012/main">
        <p15:guide id="1" orient="horz" pos="7680">
          <p15:clr>
            <a:srgbClr val="FBAE40"/>
          </p15:clr>
        </p15:guide>
        <p15:guide id="3" orient="horz" pos="984">
          <p15:clr>
            <a:srgbClr val="FBAE40"/>
          </p15:clr>
        </p15:guide>
        <p15:guide id="4" pos="360">
          <p15:clr>
            <a:srgbClr val="FBAE40"/>
          </p15:clr>
        </p15:guide>
        <p15:guide id="5" pos="14881">
          <p15:clr>
            <a:srgbClr val="FBAE40"/>
          </p15:clr>
        </p15:guide>
        <p15:guide id="6" pos="14641">
          <p15:clr>
            <a:srgbClr val="FBAE40"/>
          </p15:clr>
        </p15:guide>
        <p15:guide id="7" orient="horz" pos="744">
          <p15:clr>
            <a:srgbClr val="FBAE40"/>
          </p15:clr>
        </p15:guide>
        <p15:guide id="8" orient="horz" pos="7200">
          <p15:clr>
            <a:srgbClr val="FBAE40"/>
          </p15:clr>
        </p15:guide>
        <p15:guide id="11" pos="7320">
          <p15:clr>
            <a:srgbClr val="FBAE40"/>
          </p15:clr>
        </p15:guide>
        <p15:guide id="12" orient="horz" pos="36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572220" y="571501"/>
            <a:ext cx="5340678"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572218" y="1576376"/>
            <a:ext cx="5340679" cy="1930245"/>
          </a:xfrm>
        </p:spPr>
        <p:txBody>
          <a:bodyPr>
            <a:normAutofit/>
          </a:bodyPr>
          <a:lstStyle>
            <a:lvl1pPr>
              <a:defRPr sz="2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572218" y="3890953"/>
            <a:ext cx="5340679" cy="1824049"/>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6272757" y="571501"/>
            <a:ext cx="5339401" cy="5143500"/>
          </a:xfrm>
          <a:prstGeom prst="rect">
            <a:avLst/>
          </a:prstGeom>
        </p:spPr>
        <p:txBody>
          <a:bodyPr/>
          <a:lstStyle/>
          <a:p>
            <a:r>
              <a:rPr lang="en-US" noProof="0" dirty="0"/>
              <a:t>Click icon to add picture</a:t>
            </a: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2054697938"/>
      </p:ext>
    </p:extLst>
  </p:cSld>
  <p:clrMapOvr>
    <a:masterClrMapping/>
  </p:clrMapOvr>
  <p:extLst>
    <p:ext uri="{DCECCB84-F9BA-43D5-87BE-67443E8EF086}">
      <p15:sldGuideLst xmlns:p15="http://schemas.microsoft.com/office/powerpoint/2012/main">
        <p15:guide id="1" orient="horz" pos="7680">
          <p15:clr>
            <a:srgbClr val="FBAE40"/>
          </p15:clr>
        </p15:guide>
        <p15:guide id="2" pos="3744">
          <p15:clr>
            <a:srgbClr val="FBAE40"/>
          </p15:clr>
        </p15:guide>
        <p15:guide id="3" orient="horz" pos="360">
          <p15:clr>
            <a:srgbClr val="FBAE40"/>
          </p15:clr>
        </p15:guide>
        <p15:guide id="5" pos="14881">
          <p15:clr>
            <a:srgbClr val="FBAE40"/>
          </p15:clr>
        </p15:guide>
        <p15:guide id="6" pos="14641">
          <p15:clr>
            <a:srgbClr val="FBAE40"/>
          </p15:clr>
        </p15:guide>
        <p15:guide id="7" orient="horz" pos="744">
          <p15:clr>
            <a:srgbClr val="FBAE40"/>
          </p15:clr>
        </p15:guide>
        <p15:guide id="8" orient="horz" pos="7200">
          <p15:clr>
            <a:srgbClr val="FBAE40"/>
          </p15:clr>
        </p15:guide>
        <p15:guide id="9" pos="360">
          <p15:clr>
            <a:srgbClr val="FBAE40"/>
          </p15:clr>
        </p15:guide>
        <p15:guide id="10" pos="7320">
          <p15:clr>
            <a:srgbClr val="FBAE40"/>
          </p15:clr>
        </p15:guide>
        <p15:guide id="11" pos="3960">
          <p15:clr>
            <a:srgbClr val="FBAE40"/>
          </p15:clr>
        </p15:guide>
        <p15:guide id="12" orient="horz" pos="3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conten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572220" y="571501"/>
            <a:ext cx="5340678"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572218" y="1576376"/>
            <a:ext cx="5340679" cy="1930245"/>
          </a:xfrm>
        </p:spPr>
        <p:txBody>
          <a:bodyPr>
            <a:normAutofit/>
          </a:bodyPr>
          <a:lstStyle>
            <a:lvl1pPr>
              <a:defRPr sz="2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572218" y="3890953"/>
            <a:ext cx="5340679" cy="1824049"/>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4" name="Content Placeholder 3">
            <a:extLst>
              <a:ext uri="{FF2B5EF4-FFF2-40B4-BE49-F238E27FC236}">
                <a16:creationId xmlns:a16="http://schemas.microsoft.com/office/drawing/2014/main" id="{17B6D5FF-1D19-4C64-986D-A5C360FADF98}"/>
              </a:ext>
            </a:extLst>
          </p:cNvPr>
          <p:cNvSpPr>
            <a:spLocks noGrp="1"/>
          </p:cNvSpPr>
          <p:nvPr>
            <p:ph sz="quarter" idx="22" hasCustomPrompt="1"/>
          </p:nvPr>
        </p:nvSpPr>
        <p:spPr>
          <a:xfrm>
            <a:off x="6286476" y="571501"/>
            <a:ext cx="5326163" cy="5143500"/>
          </a:xfrm>
        </p:spPr>
        <p:txBody>
          <a:bodyPr/>
          <a:lstStyle>
            <a:lvl1pPr>
              <a:defRPr/>
            </a:lvl1pPr>
          </a:lstStyle>
          <a:p>
            <a:pPr lvl="0"/>
            <a:r>
              <a:rPr lang="en-US"/>
              <a:t>Text, table, chart, SmartArt, or picture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3721968222"/>
      </p:ext>
    </p:extLst>
  </p:cSld>
  <p:clrMapOvr>
    <a:masterClrMapping/>
  </p:clrMapOvr>
  <p:extLst>
    <p:ext uri="{DCECCB84-F9BA-43D5-87BE-67443E8EF086}">
      <p15:sldGuideLst xmlns:p15="http://schemas.microsoft.com/office/powerpoint/2012/main">
        <p15:guide id="1" orient="horz" pos="7680">
          <p15:clr>
            <a:srgbClr val="FBAE40"/>
          </p15:clr>
        </p15:guide>
        <p15:guide id="2" pos="3960">
          <p15:clr>
            <a:srgbClr val="FBAE40"/>
          </p15:clr>
        </p15:guide>
        <p15:guide id="3" orient="horz" pos="360">
          <p15:clr>
            <a:srgbClr val="FBAE40"/>
          </p15:clr>
        </p15:guide>
        <p15:guide id="5" pos="14881">
          <p15:clr>
            <a:srgbClr val="FBAE40"/>
          </p15:clr>
        </p15:guide>
        <p15:guide id="6" pos="14641">
          <p15:clr>
            <a:srgbClr val="FBAE40"/>
          </p15:clr>
        </p15:guide>
        <p15:guide id="7" orient="horz" pos="3600">
          <p15:clr>
            <a:srgbClr val="FBAE40"/>
          </p15:clr>
        </p15:guide>
        <p15:guide id="8" orient="horz" pos="7200">
          <p15:clr>
            <a:srgbClr val="FBAE40"/>
          </p15:clr>
        </p15:guide>
        <p15:guide id="9" pos="360">
          <p15:clr>
            <a:srgbClr val="FBAE40"/>
          </p15:clr>
        </p15:guide>
        <p15:guide id="10" pos="7320">
          <p15:clr>
            <a:srgbClr val="FBAE40"/>
          </p15:clr>
        </p15:guide>
        <p15:guide id="11" pos="37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572220" y="571501"/>
            <a:ext cx="11047561"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572219" y="1562088"/>
            <a:ext cx="11040188" cy="2324107"/>
          </a:xfrm>
          <a:prstGeom prst="rect">
            <a:avLst/>
          </a:prstGeom>
        </p:spPr>
        <p:txBody>
          <a:bodyPr/>
          <a:lstStyle/>
          <a:p>
            <a:r>
              <a:rPr lang="en-US" noProof="0" dirty="0"/>
              <a:t>Click icon to add picture</a:t>
            </a:r>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572218" y="4265768"/>
            <a:ext cx="5340679" cy="1449232"/>
          </a:xfrm>
        </p:spPr>
        <p:txBody>
          <a:bodyPr>
            <a:normAutofit/>
          </a:bodyPr>
          <a:lstStyle>
            <a:lvl1pPr>
              <a:defRPr sz="2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6272757" y="4265768"/>
            <a:ext cx="5340679" cy="1449232"/>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1773353353"/>
      </p:ext>
    </p:extLst>
  </p:cSld>
  <p:clrMapOvr>
    <a:masterClrMapping/>
  </p:clrMapOvr>
  <p:extLst>
    <p:ext uri="{DCECCB84-F9BA-43D5-87BE-67443E8EF086}">
      <p15:sldGuideLst xmlns:p15="http://schemas.microsoft.com/office/powerpoint/2012/main">
        <p15:guide id="1" orient="horz" pos="7680">
          <p15:clr>
            <a:srgbClr val="FBAE40"/>
          </p15:clr>
        </p15:guide>
        <p15:guide id="2" pos="3936">
          <p15:clr>
            <a:srgbClr val="FBAE40"/>
          </p15:clr>
        </p15:guide>
        <p15:guide id="3" orient="horz" pos="984">
          <p15:clr>
            <a:srgbClr val="FBAE40"/>
          </p15:clr>
        </p15:guide>
        <p15:guide id="5" pos="14881">
          <p15:clr>
            <a:srgbClr val="FBAE40"/>
          </p15:clr>
        </p15:guide>
        <p15:guide id="6" pos="14641">
          <p15:clr>
            <a:srgbClr val="FBAE40"/>
          </p15:clr>
        </p15:guide>
        <p15:guide id="7" orient="horz" pos="744">
          <p15:clr>
            <a:srgbClr val="FBAE40"/>
          </p15:clr>
        </p15:guide>
        <p15:guide id="8" orient="horz" pos="7200">
          <p15:clr>
            <a:srgbClr val="FBAE40"/>
          </p15:clr>
        </p15:guide>
        <p15:guide id="9" pos="360">
          <p15:clr>
            <a:srgbClr val="FBAE40"/>
          </p15:clr>
        </p15:guide>
        <p15:guide id="10" pos="3744">
          <p15:clr>
            <a:srgbClr val="FBAE40"/>
          </p15:clr>
        </p15:guide>
        <p15:guide id="11" pos="7320">
          <p15:clr>
            <a:srgbClr val="FBAE40"/>
          </p15:clr>
        </p15:guide>
        <p15:guide id="12" orient="horz" pos="3600">
          <p15:clr>
            <a:srgbClr val="FBAE40"/>
          </p15:clr>
        </p15:guide>
        <p15:guide id="13" orient="horz" pos="3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572220" y="571501"/>
            <a:ext cx="11047561"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572219" y="1562088"/>
            <a:ext cx="5339401" cy="2324107"/>
          </a:xfrm>
          <a:prstGeom prst="rect">
            <a:avLst/>
          </a:prstGeom>
        </p:spPr>
        <p:txBody>
          <a:bodyPr/>
          <a:lstStyle/>
          <a:p>
            <a:r>
              <a:rPr lang="en-US" noProof="0" dirty="0"/>
              <a:t>Click icon to add picture</a:t>
            </a:r>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572218" y="4283435"/>
            <a:ext cx="5339401" cy="1431565"/>
          </a:xfrm>
        </p:spPr>
        <p:txBody>
          <a:bodyPr>
            <a:normAutofit/>
          </a:bodyPr>
          <a:lstStyle>
            <a:lvl1pPr marL="0" indent="0">
              <a:buFont typeface="Arial" panose="020B0604020202020204" pitchFamily="34" charset="0"/>
              <a:buNone/>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6272757" y="1562088"/>
            <a:ext cx="5339401" cy="2324107"/>
          </a:xfrm>
          <a:prstGeom prst="rect">
            <a:avLst/>
          </a:prstGeom>
        </p:spPr>
        <p:txBody>
          <a:bodyPr/>
          <a:lstStyle/>
          <a:p>
            <a:r>
              <a:rPr lang="en-US" noProof="0" dirty="0"/>
              <a:t>Click icon to add picture</a:t>
            </a: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6272757" y="4283435"/>
            <a:ext cx="5339401" cy="1431565"/>
          </a:xfrm>
        </p:spPr>
        <p:txBody>
          <a:bodyPr>
            <a:normAutofit/>
          </a:bodyPr>
          <a:lstStyle>
            <a:lvl1pPr marL="0" indent="0">
              <a:buFont typeface="Arial" panose="020B0604020202020204" pitchFamily="34" charset="0"/>
              <a:buNone/>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38624509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 name="Title 1"/>
          <p:cNvSpPr>
            <a:spLocks noGrp="1"/>
          </p:cNvSpPr>
          <p:nvPr>
            <p:ph type="ctrTitle"/>
          </p:nvPr>
        </p:nvSpPr>
        <p:spPr>
          <a:xfrm>
            <a:off x="572220" y="571501"/>
            <a:ext cx="11047561"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572220" y="1562088"/>
            <a:ext cx="3428554" cy="2324107"/>
          </a:xfrm>
          <a:prstGeom prst="rect">
            <a:avLst/>
          </a:prstGeom>
        </p:spPr>
        <p:txBody>
          <a:bodyPr/>
          <a:lstStyle/>
          <a:p>
            <a:r>
              <a:rPr lang="en-US" noProof="0" dirty="0"/>
              <a:t>Click icon to add picture</a:t>
            </a:r>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572218" y="4283435"/>
            <a:ext cx="3428555" cy="1431565"/>
          </a:xfrm>
        </p:spPr>
        <p:txBody>
          <a:bodyPr>
            <a:normAutofit/>
          </a:bodyPr>
          <a:lstStyle>
            <a:lvl1pPr marL="0" indent="0">
              <a:buFont typeface="Arial" panose="020B0604020202020204" pitchFamily="34" charset="0"/>
              <a:buNone/>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4381724" y="1562088"/>
            <a:ext cx="3428554" cy="2324107"/>
          </a:xfrm>
          <a:prstGeom prst="rect">
            <a:avLst/>
          </a:prstGeom>
        </p:spPr>
        <p:txBody>
          <a:bodyPr/>
          <a:lstStyle/>
          <a:p>
            <a:r>
              <a:rPr lang="en-US" noProof="0" dirty="0"/>
              <a:t>Click icon to add picture</a:t>
            </a:r>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4381722" y="4283435"/>
            <a:ext cx="3428555" cy="1431565"/>
          </a:xfrm>
        </p:spPr>
        <p:txBody>
          <a:bodyPr>
            <a:normAutofit/>
          </a:bodyPr>
          <a:lstStyle>
            <a:lvl1pPr marL="0" indent="0">
              <a:buFont typeface="Arial" panose="020B0604020202020204" pitchFamily="34" charset="0"/>
              <a:buNone/>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8191227" y="1562088"/>
            <a:ext cx="3428554" cy="2324107"/>
          </a:xfrm>
          <a:prstGeom prst="rect">
            <a:avLst/>
          </a:prstGeom>
        </p:spPr>
        <p:txBody>
          <a:bodyPr/>
          <a:lstStyle/>
          <a:p>
            <a:r>
              <a:rPr lang="en-US" noProof="0" dirty="0"/>
              <a:t>Click icon to add picture</a:t>
            </a:r>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8191226" y="4283435"/>
            <a:ext cx="3428555" cy="1431565"/>
          </a:xfrm>
        </p:spPr>
        <p:txBody>
          <a:bodyPr>
            <a:normAutofit/>
          </a:bodyPr>
          <a:lstStyle>
            <a:lvl1pPr marL="0" indent="0">
              <a:buFont typeface="Arial" panose="020B0604020202020204" pitchFamily="34" charset="0"/>
              <a:buNone/>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143834348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571120" y="1571204"/>
            <a:ext cx="11049758" cy="4143915"/>
          </a:xfrm>
        </p:spPr>
        <p:txBody>
          <a:bodyPr>
            <a:noAutofit/>
          </a:bodyPr>
          <a:lstStyle>
            <a:lvl1pPr marL="0" indent="-457200">
              <a:lnSpc>
                <a:spcPct val="100000"/>
              </a:lnSpc>
              <a:spcBef>
                <a:spcPts val="1800"/>
              </a:spcBef>
              <a:buNone/>
              <a:defRPr sz="1800" i="0" baseline="0">
                <a:solidFill>
                  <a:srgbClr val="576F7F"/>
                </a:solidFill>
              </a:defRPr>
            </a:lvl1pPr>
            <a:lvl2pPr>
              <a:defRPr sz="1800"/>
            </a:lvl2pPr>
            <a:lvl3pPr>
              <a:defRPr sz="1800"/>
            </a:lvl3pPr>
            <a:lvl4pPr>
              <a:defRPr sz="1800"/>
            </a:lvl4pPr>
            <a:lvl5pPr>
              <a:defRPr sz="180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cxnSp>
        <p:nvCxnSpPr>
          <p:cNvPr id="6" name="Straight Connector 5">
            <a:extLst>
              <a:ext uri="{FF2B5EF4-FFF2-40B4-BE49-F238E27FC236}">
                <a16:creationId xmlns:a16="http://schemas.microsoft.com/office/drawing/2014/main" id="{802FDF2B-E7F7-420F-AF02-5E4649DCE5CB}"/>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2F1B908E-DF06-488F-864F-DDF7893323BD}"/>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8" name="Picture 7">
            <a:extLst>
              <a:ext uri="{FF2B5EF4-FFF2-40B4-BE49-F238E27FC236}">
                <a16:creationId xmlns:a16="http://schemas.microsoft.com/office/drawing/2014/main" id="{0B00B782-115F-464B-9227-DB37B0EDA1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3748143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 REL Sta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6510-4057-4595-96C5-040C31BAFF5E}"/>
              </a:ext>
            </a:extLst>
          </p:cNvPr>
          <p:cNvSpPr>
            <a:spLocks noGrp="1"/>
          </p:cNvSpPr>
          <p:nvPr>
            <p:ph type="title" hasCustomPrompt="1"/>
          </p:nvPr>
        </p:nvSpPr>
        <p:spPr>
          <a:xfrm>
            <a:off x="534131" y="487875"/>
            <a:ext cx="11049085" cy="522414"/>
          </a:xfrm>
        </p:spPr>
        <p:txBody>
          <a:bodyPr/>
          <a:lstStyle>
            <a:lvl1pPr>
              <a:defRPr/>
            </a:lvl1pPr>
          </a:lstStyle>
          <a:p>
            <a:r>
              <a:rPr lang="en-US"/>
              <a:t>In REL Midwest states…</a:t>
            </a:r>
          </a:p>
        </p:txBody>
      </p:sp>
      <p:sp>
        <p:nvSpPr>
          <p:cNvPr id="8" name="Text Placeholder 6"/>
          <p:cNvSpPr>
            <a:spLocks noGrp="1"/>
          </p:cNvSpPr>
          <p:nvPr>
            <p:ph type="body" sz="quarter" idx="13"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21" name="Straight Connector 20"/>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4" name="Picture 3" descr="_REL Midwest States_layers_BLUE.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190258">
            <a:off x="6868072" y="1633189"/>
            <a:ext cx="4058894" cy="4031282"/>
          </a:xfrm>
          <a:prstGeom prst="rect">
            <a:avLst/>
          </a:prstGeom>
        </p:spPr>
      </p:pic>
      <p:cxnSp>
        <p:nvCxnSpPr>
          <p:cNvPr id="7" name="Straight Connector 6">
            <a:extLst>
              <a:ext uri="{FF2B5EF4-FFF2-40B4-BE49-F238E27FC236}">
                <a16:creationId xmlns:a16="http://schemas.microsoft.com/office/drawing/2014/main" id="{E0386326-B48A-408D-B8EC-4D5EC67F6221}"/>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FC1CCED-A5F6-452F-BBA8-3C8B1A5E349F}"/>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1" name="Picture 10">
            <a:extLst>
              <a:ext uri="{FF2B5EF4-FFF2-40B4-BE49-F238E27FC236}">
                <a16:creationId xmlns:a16="http://schemas.microsoft.com/office/drawing/2014/main" id="{2DA53780-42C2-4DC9-96C0-797145DEAB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9" name="Slide Number Placeholder 8">
            <a:extLst>
              <a:ext uri="{FF2B5EF4-FFF2-40B4-BE49-F238E27FC236}">
                <a16:creationId xmlns:a16="http://schemas.microsoft.com/office/drawing/2014/main" id="{3237EEC5-6270-415A-A93F-761C7AC81757}"/>
              </a:ext>
            </a:extLst>
          </p:cNvPr>
          <p:cNvSpPr>
            <a:spLocks noGrp="1"/>
          </p:cNvSpPr>
          <p:nvPr>
            <p:ph type="sldNum" sz="quarter" idx="14"/>
          </p:nvPr>
        </p:nvSpPr>
        <p:spPr/>
        <p:txBody>
          <a:bodyPr/>
          <a:lstStyle/>
          <a:p>
            <a:fld id="{BA8CF1B3-96A0-D24B-B5C9-B5B93FF4523E}" type="slidenum">
              <a:rPr lang="en-US" smtClean="0"/>
              <a:pPr/>
              <a:t>‹#›</a:t>
            </a:fld>
            <a:endParaRPr lang="en-US" dirty="0"/>
          </a:p>
        </p:txBody>
      </p:sp>
    </p:spTree>
    <p:extLst>
      <p:ext uri="{BB962C8B-B14F-4D97-AF65-F5344CB8AC3E}">
        <p14:creationId xmlns:p14="http://schemas.microsoft.com/office/powerpoint/2010/main" val="2059980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ll REL Sta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6510-4057-4595-96C5-040C31BAFF5E}"/>
              </a:ext>
            </a:extLst>
          </p:cNvPr>
          <p:cNvSpPr>
            <a:spLocks noGrp="1"/>
          </p:cNvSpPr>
          <p:nvPr>
            <p:ph type="title" hasCustomPrompt="1"/>
          </p:nvPr>
        </p:nvSpPr>
        <p:spPr>
          <a:xfrm>
            <a:off x="534131" y="487875"/>
            <a:ext cx="11049085" cy="522414"/>
          </a:xfrm>
        </p:spPr>
        <p:txBody>
          <a:bodyPr/>
          <a:lstStyle>
            <a:lvl1pPr>
              <a:defRPr/>
            </a:lvl1pPr>
          </a:lstStyle>
          <a:p>
            <a:r>
              <a:rPr lang="en-US"/>
              <a:t>The state of Michigan…</a:t>
            </a:r>
          </a:p>
        </p:txBody>
      </p:sp>
      <p:sp>
        <p:nvSpPr>
          <p:cNvPr id="10" name="Text Placeholder 6">
            <a:extLst>
              <a:ext uri="{FF2B5EF4-FFF2-40B4-BE49-F238E27FC236}">
                <a16:creationId xmlns:a16="http://schemas.microsoft.com/office/drawing/2014/main" id="{4F1EC07F-F098-49D7-8BFF-1E928FD6B892}"/>
              </a:ext>
            </a:extLst>
          </p:cNvPr>
          <p:cNvSpPr>
            <a:spLocks noGrp="1"/>
          </p:cNvSpPr>
          <p:nvPr>
            <p:ph type="body" sz="quarter" idx="13"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11" name="Straight Connector 10">
            <a:extLst>
              <a:ext uri="{FF2B5EF4-FFF2-40B4-BE49-F238E27FC236}">
                <a16:creationId xmlns:a16="http://schemas.microsoft.com/office/drawing/2014/main" id="{D25ECD4D-D957-4773-A31D-D8E17DB9B936}"/>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7" name="Picture 6" descr="REL Midwest States_Michigan_BLUE.png">
            <a:extLst>
              <a:ext uri="{FF2B5EF4-FFF2-40B4-BE49-F238E27FC236}">
                <a16:creationId xmlns:a16="http://schemas.microsoft.com/office/drawing/2014/main" id="{C2BA492E-3960-42E1-9734-1C052293FF3C}"/>
              </a:ext>
            </a:extLst>
          </p:cNvPr>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360000">
            <a:off x="6925095" y="1785307"/>
            <a:ext cx="3944849" cy="3727046"/>
          </a:xfrm>
          <a:prstGeom prst="rect">
            <a:avLst/>
          </a:prstGeom>
        </p:spPr>
      </p:pic>
      <p:cxnSp>
        <p:nvCxnSpPr>
          <p:cNvPr id="8" name="Straight Connector 7">
            <a:extLst>
              <a:ext uri="{FF2B5EF4-FFF2-40B4-BE49-F238E27FC236}">
                <a16:creationId xmlns:a16="http://schemas.microsoft.com/office/drawing/2014/main" id="{06F31D60-8CA8-4D6F-B23A-E98B00DA01F2}"/>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4A21EA70-0625-45F4-9D5C-43BBB8BA46C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3" name="Picture 12">
            <a:extLst>
              <a:ext uri="{FF2B5EF4-FFF2-40B4-BE49-F238E27FC236}">
                <a16:creationId xmlns:a16="http://schemas.microsoft.com/office/drawing/2014/main" id="{969FF4B3-F86D-4918-9F9E-90BEE6F635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9" name="Slide Number Placeholder 8">
            <a:extLst>
              <a:ext uri="{FF2B5EF4-FFF2-40B4-BE49-F238E27FC236}">
                <a16:creationId xmlns:a16="http://schemas.microsoft.com/office/drawing/2014/main" id="{3237EEC5-6270-415A-A93F-761C7AC81757}"/>
              </a:ext>
            </a:extLst>
          </p:cNvPr>
          <p:cNvSpPr>
            <a:spLocks noGrp="1"/>
          </p:cNvSpPr>
          <p:nvPr>
            <p:ph type="sldNum" sz="quarter" idx="14"/>
          </p:nvPr>
        </p:nvSpPr>
        <p:spPr/>
        <p:txBody>
          <a:bodyPr/>
          <a:lstStyle/>
          <a:p>
            <a:fld id="{BA8CF1B3-96A0-D24B-B5C9-B5B93FF4523E}" type="slidenum">
              <a:rPr lang="en-US" smtClean="0"/>
              <a:pPr/>
              <a:t>‹#›</a:t>
            </a:fld>
            <a:endParaRPr lang="en-US" dirty="0"/>
          </a:p>
        </p:txBody>
      </p:sp>
    </p:spTree>
    <p:extLst>
      <p:ext uri="{BB962C8B-B14F-4D97-AF65-F5344CB8AC3E}">
        <p14:creationId xmlns:p14="http://schemas.microsoft.com/office/powerpoint/2010/main" val="39380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ll REL Sta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6510-4057-4595-96C5-040C31BAFF5E}"/>
              </a:ext>
            </a:extLst>
          </p:cNvPr>
          <p:cNvSpPr>
            <a:spLocks noGrp="1"/>
          </p:cNvSpPr>
          <p:nvPr>
            <p:ph type="title" hasCustomPrompt="1"/>
          </p:nvPr>
        </p:nvSpPr>
        <p:spPr>
          <a:xfrm>
            <a:off x="534131" y="487875"/>
            <a:ext cx="11049085" cy="522414"/>
          </a:xfrm>
        </p:spPr>
        <p:txBody>
          <a:bodyPr/>
          <a:lstStyle>
            <a:lvl1pPr>
              <a:defRPr/>
            </a:lvl1pPr>
          </a:lstStyle>
          <a:p>
            <a:r>
              <a:rPr lang="en-US"/>
              <a:t>The state of Iowa…</a:t>
            </a:r>
          </a:p>
        </p:txBody>
      </p:sp>
      <p:sp>
        <p:nvSpPr>
          <p:cNvPr id="8" name="Text Placeholder 6"/>
          <p:cNvSpPr>
            <a:spLocks noGrp="1"/>
          </p:cNvSpPr>
          <p:nvPr>
            <p:ph type="body" sz="quarter" idx="13" hasCustomPrompt="1"/>
          </p:nvPr>
        </p:nvSpPr>
        <p:spPr>
          <a:xfrm>
            <a:off x="534131" y="1566708"/>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21" name="Straight Connector 20"/>
          <p:cNvCxnSpPr>
            <a:cxnSpLocks/>
          </p:cNvCxnSpPr>
          <p:nvPr userDrawn="1"/>
        </p:nvCxnSpPr>
        <p:spPr bwMode="auto">
          <a:xfrm>
            <a:off x="6096000" y="1566708"/>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7" name="Picture 6" descr="REL Midwest States_Iowa_BLUE.png">
            <a:extLst>
              <a:ext uri="{FF2B5EF4-FFF2-40B4-BE49-F238E27FC236}">
                <a16:creationId xmlns:a16="http://schemas.microsoft.com/office/drawing/2014/main" id="{CE901C46-6FB9-4777-B7A8-A4BA3FFD5520}"/>
              </a:ext>
            </a:extLst>
          </p:cNvPr>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60000">
            <a:off x="7303873" y="3001952"/>
            <a:ext cx="3375456" cy="2225697"/>
          </a:xfrm>
          <a:prstGeom prst="rect">
            <a:avLst/>
          </a:prstGeom>
        </p:spPr>
      </p:pic>
      <p:cxnSp>
        <p:nvCxnSpPr>
          <p:cNvPr id="10" name="Straight Connector 9">
            <a:extLst>
              <a:ext uri="{FF2B5EF4-FFF2-40B4-BE49-F238E27FC236}">
                <a16:creationId xmlns:a16="http://schemas.microsoft.com/office/drawing/2014/main" id="{5EEC2792-9215-4532-97F3-309AC9503AAD}"/>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35111C46-0979-4FDD-AA19-C23F5BB1EC6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2" name="Picture 11">
            <a:extLst>
              <a:ext uri="{FF2B5EF4-FFF2-40B4-BE49-F238E27FC236}">
                <a16:creationId xmlns:a16="http://schemas.microsoft.com/office/drawing/2014/main" id="{367F5B41-8895-4558-B761-4C4F10BC64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9" name="Slide Number Placeholder 8">
            <a:extLst>
              <a:ext uri="{FF2B5EF4-FFF2-40B4-BE49-F238E27FC236}">
                <a16:creationId xmlns:a16="http://schemas.microsoft.com/office/drawing/2014/main" id="{3237EEC5-6270-415A-A93F-761C7AC81757}"/>
              </a:ext>
            </a:extLst>
          </p:cNvPr>
          <p:cNvSpPr>
            <a:spLocks noGrp="1"/>
          </p:cNvSpPr>
          <p:nvPr>
            <p:ph type="sldNum" sz="quarter" idx="14"/>
          </p:nvPr>
        </p:nvSpPr>
        <p:spPr/>
        <p:txBody>
          <a:bodyPr/>
          <a:lstStyle/>
          <a:p>
            <a:fld id="{BA8CF1B3-96A0-D24B-B5C9-B5B93FF4523E}" type="slidenum">
              <a:rPr lang="en-US" smtClean="0"/>
              <a:pPr/>
              <a:t>‹#›</a:t>
            </a:fld>
            <a:endParaRPr lang="en-US" dirty="0"/>
          </a:p>
        </p:txBody>
      </p:sp>
    </p:spTree>
    <p:extLst>
      <p:ext uri="{BB962C8B-B14F-4D97-AF65-F5344CB8AC3E}">
        <p14:creationId xmlns:p14="http://schemas.microsoft.com/office/powerpoint/2010/main" val="382603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4" y="181087"/>
            <a:ext cx="12190413" cy="5913488"/>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1134414" y="2765636"/>
            <a:ext cx="10246782" cy="1615864"/>
          </a:xfrm>
        </p:spPr>
        <p:txBody>
          <a:bodyPr lIns="0" tIns="0" rIns="0" bIns="0">
            <a:normAutofit/>
          </a:bodyPr>
          <a:lstStyle>
            <a:lvl1pPr>
              <a:defRPr sz="3599" b="0" i="0" baseline="0">
                <a:solidFill>
                  <a:schemeClr val="bg1"/>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pic>
        <p:nvPicPr>
          <p:cNvPr id="6" name="Picture 5" descr="Logo of IES Institutes for Education Sciences">
            <a:extLst>
              <a:ext uri="{FF2B5EF4-FFF2-40B4-BE49-F238E27FC236}">
                <a16:creationId xmlns:a16="http://schemas.microsoft.com/office/drawing/2014/main" id="{1B1F0296-B6D4-4724-B59C-2741729998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2102984768"/>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chigan State Profi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A422B9-3BD9-4EA4-B4DF-6266F686E0B4}"/>
              </a:ext>
            </a:extLst>
          </p:cNvPr>
          <p:cNvSpPr>
            <a:spLocks noGrp="1"/>
          </p:cNvSpPr>
          <p:nvPr>
            <p:ph type="title" hasCustomPrompt="1"/>
          </p:nvPr>
        </p:nvSpPr>
        <p:spPr>
          <a:xfrm>
            <a:off x="534131" y="487875"/>
            <a:ext cx="11049085" cy="521208"/>
          </a:xfrm>
        </p:spPr>
        <p:txBody>
          <a:bodyPr/>
          <a:lstStyle>
            <a:lvl1pPr>
              <a:defRPr/>
            </a:lvl1pPr>
          </a:lstStyle>
          <a:p>
            <a:r>
              <a:rPr lang="en-US"/>
              <a:t>The state of Michigan…</a:t>
            </a:r>
          </a:p>
        </p:txBody>
      </p:sp>
      <p:sp>
        <p:nvSpPr>
          <p:cNvPr id="9" name="Text Placeholder 6">
            <a:extLst>
              <a:ext uri="{FF2B5EF4-FFF2-40B4-BE49-F238E27FC236}">
                <a16:creationId xmlns:a16="http://schemas.microsoft.com/office/drawing/2014/main" id="{11DC05DF-625D-4E68-916B-631366295DDF}"/>
              </a:ext>
            </a:extLst>
          </p:cNvPr>
          <p:cNvSpPr>
            <a:spLocks noGrp="1"/>
          </p:cNvSpPr>
          <p:nvPr>
            <p:ph type="body" sz="quarter" idx="13"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10" name="Straight Connector 9">
            <a:extLst>
              <a:ext uri="{FF2B5EF4-FFF2-40B4-BE49-F238E27FC236}">
                <a16:creationId xmlns:a16="http://schemas.microsoft.com/office/drawing/2014/main" id="{DDBFDCC7-EB7C-4D9E-B86A-E3EA4E5AADEE}"/>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11" name="Picture 10" descr="REL Midwest States_Michigan_BLUE.png">
            <a:extLst>
              <a:ext uri="{FF2B5EF4-FFF2-40B4-BE49-F238E27FC236}">
                <a16:creationId xmlns:a16="http://schemas.microsoft.com/office/drawing/2014/main" id="{458EB101-37CC-492B-9B85-ED9DE8499A7A}"/>
              </a:ext>
            </a:extLst>
          </p:cNvPr>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360000">
            <a:off x="6925095" y="1785307"/>
            <a:ext cx="3944849" cy="3727046"/>
          </a:xfrm>
          <a:prstGeom prst="rect">
            <a:avLst/>
          </a:prstGeom>
        </p:spPr>
      </p:pic>
      <p:cxnSp>
        <p:nvCxnSpPr>
          <p:cNvPr id="7" name="Straight Connector 6">
            <a:extLst>
              <a:ext uri="{FF2B5EF4-FFF2-40B4-BE49-F238E27FC236}">
                <a16:creationId xmlns:a16="http://schemas.microsoft.com/office/drawing/2014/main" id="{8E5EE2DB-0248-489C-BD99-7FD24CE1D681}"/>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9FF21341-5159-40C3-A365-0317055C95E5}"/>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2" name="Picture 11">
            <a:extLst>
              <a:ext uri="{FF2B5EF4-FFF2-40B4-BE49-F238E27FC236}">
                <a16:creationId xmlns:a16="http://schemas.microsoft.com/office/drawing/2014/main" id="{B237A6A2-355C-4BB8-A1E9-C83502A918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5" name="Slide Number Placeholder 4">
            <a:extLst>
              <a:ext uri="{FF2B5EF4-FFF2-40B4-BE49-F238E27FC236}">
                <a16:creationId xmlns:a16="http://schemas.microsoft.com/office/drawing/2014/main" id="{E2877A25-079A-4128-B873-BE33CF8B81E2}"/>
              </a:ext>
            </a:extLst>
          </p:cNvPr>
          <p:cNvSpPr>
            <a:spLocks noGrp="1"/>
          </p:cNvSpPr>
          <p:nvPr>
            <p:ph type="sldNum" sz="quarter" idx="10"/>
          </p:nvPr>
        </p:nvSpPr>
        <p:spPr/>
        <p:txBody>
          <a:bodyPr/>
          <a:lstStyle/>
          <a:p>
            <a:fld id="{BA8CF1B3-96A0-D24B-B5C9-B5B93FF4523E}" type="slidenum">
              <a:rPr lang="en-US" smtClean="0"/>
              <a:pPr/>
              <a:t>‹#›</a:t>
            </a:fld>
            <a:endParaRPr lang="en-US" dirty="0"/>
          </a:p>
        </p:txBody>
      </p:sp>
    </p:spTree>
    <p:extLst>
      <p:ext uri="{BB962C8B-B14F-4D97-AF65-F5344CB8AC3E}">
        <p14:creationId xmlns:p14="http://schemas.microsoft.com/office/powerpoint/2010/main" val="930419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owa State Profi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7B429-20FF-42F0-8574-70F2C1113FB3}"/>
              </a:ext>
            </a:extLst>
          </p:cNvPr>
          <p:cNvSpPr>
            <a:spLocks noGrp="1"/>
          </p:cNvSpPr>
          <p:nvPr>
            <p:ph type="title" hasCustomPrompt="1"/>
          </p:nvPr>
        </p:nvSpPr>
        <p:spPr>
          <a:xfrm>
            <a:off x="534131" y="487875"/>
            <a:ext cx="11049085" cy="522414"/>
          </a:xfrm>
        </p:spPr>
        <p:txBody>
          <a:bodyPr/>
          <a:lstStyle>
            <a:lvl1pPr>
              <a:defRPr/>
            </a:lvl1pPr>
          </a:lstStyle>
          <a:p>
            <a:r>
              <a:rPr lang="en-US"/>
              <a:t>The state of Iowa…</a:t>
            </a:r>
          </a:p>
        </p:txBody>
      </p:sp>
      <p:sp>
        <p:nvSpPr>
          <p:cNvPr id="6" name="Text Placeholder 6">
            <a:extLst>
              <a:ext uri="{FF2B5EF4-FFF2-40B4-BE49-F238E27FC236}">
                <a16:creationId xmlns:a16="http://schemas.microsoft.com/office/drawing/2014/main" id="{62EC791E-C758-4CA2-ABDB-7412C8911D1D}"/>
              </a:ext>
            </a:extLst>
          </p:cNvPr>
          <p:cNvSpPr>
            <a:spLocks noGrp="1"/>
          </p:cNvSpPr>
          <p:nvPr>
            <p:ph type="body" sz="quarter" idx="13"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7" name="Straight Connector 6">
            <a:extLst>
              <a:ext uri="{FF2B5EF4-FFF2-40B4-BE49-F238E27FC236}">
                <a16:creationId xmlns:a16="http://schemas.microsoft.com/office/drawing/2014/main" id="{CEA7D1E1-3FF5-4ED6-ABF2-C2770D22D518}"/>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descr="REL Midwest States_Iowa_BLUE.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60000">
            <a:off x="7209791" y="2535981"/>
            <a:ext cx="3375456" cy="2225697"/>
          </a:xfrm>
          <a:prstGeom prst="rect">
            <a:avLst/>
          </a:prstGeom>
        </p:spPr>
      </p:pic>
      <p:cxnSp>
        <p:nvCxnSpPr>
          <p:cNvPr id="8" name="Straight Connector 7">
            <a:extLst>
              <a:ext uri="{FF2B5EF4-FFF2-40B4-BE49-F238E27FC236}">
                <a16:creationId xmlns:a16="http://schemas.microsoft.com/office/drawing/2014/main" id="{53179714-47A5-4D82-A339-8D8ADA6B64E3}"/>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99C90C50-D4A8-4C37-9EE1-DEC5C3D86D48}"/>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0" name="Picture 9">
            <a:extLst>
              <a:ext uri="{FF2B5EF4-FFF2-40B4-BE49-F238E27FC236}">
                <a16:creationId xmlns:a16="http://schemas.microsoft.com/office/drawing/2014/main" id="{E17E369F-9415-47B5-9E45-45E027C545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5" name="Slide Number Placeholder 4">
            <a:extLst>
              <a:ext uri="{FF2B5EF4-FFF2-40B4-BE49-F238E27FC236}">
                <a16:creationId xmlns:a16="http://schemas.microsoft.com/office/drawing/2014/main" id="{CEDAC54E-8302-4742-BD5E-6B249191EA53}"/>
              </a:ext>
            </a:extLst>
          </p:cNvPr>
          <p:cNvSpPr>
            <a:spLocks noGrp="1"/>
          </p:cNvSpPr>
          <p:nvPr>
            <p:ph type="sldNum" sz="quarter" idx="14"/>
          </p:nvPr>
        </p:nvSpPr>
        <p:spPr/>
        <p:txBody>
          <a:bodyPr/>
          <a:lstStyle/>
          <a:p>
            <a:fld id="{BA8CF1B3-96A0-D24B-B5C9-B5B93FF4523E}" type="slidenum">
              <a:rPr lang="en-US" smtClean="0"/>
              <a:pPr/>
              <a:t>‹#›</a:t>
            </a:fld>
            <a:endParaRPr lang="en-US" dirty="0"/>
          </a:p>
        </p:txBody>
      </p:sp>
    </p:spTree>
    <p:extLst>
      <p:ext uri="{BB962C8B-B14F-4D97-AF65-F5344CB8AC3E}">
        <p14:creationId xmlns:p14="http://schemas.microsoft.com/office/powerpoint/2010/main" val="2734752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isconsin State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131" y="489204"/>
            <a:ext cx="11049085" cy="521208"/>
          </a:xfrm>
        </p:spPr>
        <p:txBody>
          <a:bodyPr anchor="t"/>
          <a:lstStyle>
            <a:lvl1pPr>
              <a:defRPr>
                <a:solidFill>
                  <a:srgbClr val="576F7F"/>
                </a:solidFill>
              </a:defRPr>
            </a:lvl1pPr>
          </a:lstStyle>
          <a:p>
            <a:r>
              <a:rPr lang="en-US"/>
              <a:t>The state of Wisconsin…</a:t>
            </a:r>
          </a:p>
        </p:txBody>
      </p:sp>
      <p:sp>
        <p:nvSpPr>
          <p:cNvPr id="6" name="Text Placeholder 6">
            <a:extLst>
              <a:ext uri="{FF2B5EF4-FFF2-40B4-BE49-F238E27FC236}">
                <a16:creationId xmlns:a16="http://schemas.microsoft.com/office/drawing/2014/main" id="{5D826173-C3A7-4028-B162-E3955B5942AB}"/>
              </a:ext>
            </a:extLst>
          </p:cNvPr>
          <p:cNvSpPr>
            <a:spLocks noGrp="1"/>
          </p:cNvSpPr>
          <p:nvPr>
            <p:ph type="body" sz="quarter" idx="14"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7" name="Straight Connector 6">
            <a:extLst>
              <a:ext uri="{FF2B5EF4-FFF2-40B4-BE49-F238E27FC236}">
                <a16:creationId xmlns:a16="http://schemas.microsoft.com/office/drawing/2014/main" id="{509A2BF2-1170-46F5-B534-166259433172}"/>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descr="REL Midwest States_Wisconsin_BLUE.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300000">
            <a:off x="7185856" y="1810094"/>
            <a:ext cx="3423327" cy="3677470"/>
          </a:xfrm>
          <a:prstGeom prst="rect">
            <a:avLst/>
          </a:prstGeom>
        </p:spPr>
      </p:pic>
      <p:sp>
        <p:nvSpPr>
          <p:cNvPr id="4" name="Slide Number Placeholder 3">
            <a:extLst>
              <a:ext uri="{FF2B5EF4-FFF2-40B4-BE49-F238E27FC236}">
                <a16:creationId xmlns:a16="http://schemas.microsoft.com/office/drawing/2014/main" id="{1794FC24-F041-435A-A206-31DE58A298B3}"/>
              </a:ext>
            </a:extLst>
          </p:cNvPr>
          <p:cNvSpPr>
            <a:spLocks noGrp="1"/>
          </p:cNvSpPr>
          <p:nvPr>
            <p:ph type="sldNum" sz="quarter" idx="15"/>
          </p:nvPr>
        </p:nvSpPr>
        <p:spPr/>
        <p:txBody>
          <a:bodyPr/>
          <a:lstStyle/>
          <a:p>
            <a:fld id="{BA8CF1B3-96A0-D24B-B5C9-B5B93FF4523E}" type="slidenum">
              <a:rPr lang="en-US" smtClean="0"/>
              <a:pPr/>
              <a:t>‹#›</a:t>
            </a:fld>
            <a:endParaRPr lang="en-US" dirty="0"/>
          </a:p>
        </p:txBody>
      </p:sp>
      <p:cxnSp>
        <p:nvCxnSpPr>
          <p:cNvPr id="8" name="Straight Connector 7">
            <a:extLst>
              <a:ext uri="{FF2B5EF4-FFF2-40B4-BE49-F238E27FC236}">
                <a16:creationId xmlns:a16="http://schemas.microsoft.com/office/drawing/2014/main" id="{09B317D0-B8D2-47E3-9142-BF9D9992E8B1}"/>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6B6D57A1-B166-48EB-A26E-780470AE9F3E}"/>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0" name="Picture 9">
            <a:extLst>
              <a:ext uri="{FF2B5EF4-FFF2-40B4-BE49-F238E27FC236}">
                <a16:creationId xmlns:a16="http://schemas.microsoft.com/office/drawing/2014/main" id="{1D3A441F-DB83-4796-979E-41E1DE2856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65407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nnesota State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855" y="489204"/>
            <a:ext cx="11049085" cy="521208"/>
          </a:xfrm>
        </p:spPr>
        <p:txBody>
          <a:bodyPr anchor="t"/>
          <a:lstStyle>
            <a:lvl1pPr>
              <a:defRPr>
                <a:solidFill>
                  <a:srgbClr val="576F7F"/>
                </a:solidFill>
              </a:defRPr>
            </a:lvl1pPr>
          </a:lstStyle>
          <a:p>
            <a:r>
              <a:rPr lang="en-US"/>
              <a:t>The state of Minnesota…</a:t>
            </a:r>
          </a:p>
        </p:txBody>
      </p:sp>
      <p:sp>
        <p:nvSpPr>
          <p:cNvPr id="7" name="Text Placeholder 6">
            <a:extLst>
              <a:ext uri="{FF2B5EF4-FFF2-40B4-BE49-F238E27FC236}">
                <a16:creationId xmlns:a16="http://schemas.microsoft.com/office/drawing/2014/main" id="{CE801EE1-0434-4986-9FFB-FC9553E72779}"/>
              </a:ext>
            </a:extLst>
          </p:cNvPr>
          <p:cNvSpPr>
            <a:spLocks noGrp="1"/>
          </p:cNvSpPr>
          <p:nvPr>
            <p:ph type="body" sz="quarter" idx="14"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9" name="Straight Connector 8">
            <a:extLst>
              <a:ext uri="{FF2B5EF4-FFF2-40B4-BE49-F238E27FC236}">
                <a16:creationId xmlns:a16="http://schemas.microsoft.com/office/drawing/2014/main" id="{E6E15882-A4BE-4F6B-86B1-DC5BF67232F1}"/>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descr="REL Midwest States_Minnesota_BLUE.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60000">
            <a:off x="7123551" y="1599258"/>
            <a:ext cx="3547936" cy="4099143"/>
          </a:xfrm>
          <a:prstGeom prst="rect">
            <a:avLst/>
          </a:prstGeom>
        </p:spPr>
      </p:pic>
      <p:sp>
        <p:nvSpPr>
          <p:cNvPr id="4" name="Slide Number Placeholder 3">
            <a:extLst>
              <a:ext uri="{FF2B5EF4-FFF2-40B4-BE49-F238E27FC236}">
                <a16:creationId xmlns:a16="http://schemas.microsoft.com/office/drawing/2014/main" id="{4D614D8E-3A8E-4B82-843C-BBB77F10747D}"/>
              </a:ext>
            </a:extLst>
          </p:cNvPr>
          <p:cNvSpPr>
            <a:spLocks noGrp="1"/>
          </p:cNvSpPr>
          <p:nvPr>
            <p:ph type="sldNum" sz="quarter" idx="15"/>
          </p:nvPr>
        </p:nvSpPr>
        <p:spPr/>
        <p:txBody>
          <a:bodyPr/>
          <a:lstStyle/>
          <a:p>
            <a:fld id="{BA8CF1B3-96A0-D24B-B5C9-B5B93FF4523E}" type="slidenum">
              <a:rPr lang="en-US" smtClean="0"/>
              <a:pPr/>
              <a:t>‹#›</a:t>
            </a:fld>
            <a:endParaRPr lang="en-US" dirty="0"/>
          </a:p>
        </p:txBody>
      </p:sp>
      <p:cxnSp>
        <p:nvCxnSpPr>
          <p:cNvPr id="8" name="Straight Connector 7">
            <a:extLst>
              <a:ext uri="{FF2B5EF4-FFF2-40B4-BE49-F238E27FC236}">
                <a16:creationId xmlns:a16="http://schemas.microsoft.com/office/drawing/2014/main" id="{2937B4AA-4F99-4D78-9560-776F456BA877}"/>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4577E590-177B-49CC-AE26-4FF62597B0D6}"/>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1" name="Picture 10">
            <a:extLst>
              <a:ext uri="{FF2B5EF4-FFF2-40B4-BE49-F238E27FC236}">
                <a16:creationId xmlns:a16="http://schemas.microsoft.com/office/drawing/2014/main" id="{0C02BB9B-CD67-4A0B-A9BC-989429BEC8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1258558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llinois State Profi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883762-DF47-4495-8AB0-A3A6457FCAFD}"/>
              </a:ext>
            </a:extLst>
          </p:cNvPr>
          <p:cNvSpPr>
            <a:spLocks noGrp="1"/>
          </p:cNvSpPr>
          <p:nvPr>
            <p:ph type="title" hasCustomPrompt="1"/>
          </p:nvPr>
        </p:nvSpPr>
        <p:spPr>
          <a:xfrm>
            <a:off x="534855" y="487875"/>
            <a:ext cx="11049085" cy="522414"/>
          </a:xfrm>
        </p:spPr>
        <p:txBody>
          <a:bodyPr/>
          <a:lstStyle>
            <a:lvl1pPr>
              <a:defRPr>
                <a:solidFill>
                  <a:srgbClr val="576F7F"/>
                </a:solidFill>
              </a:defRPr>
            </a:lvl1pPr>
          </a:lstStyle>
          <a:p>
            <a:r>
              <a:rPr lang="en-US"/>
              <a:t>The state of Illinois…</a:t>
            </a:r>
          </a:p>
        </p:txBody>
      </p:sp>
      <p:sp>
        <p:nvSpPr>
          <p:cNvPr id="7" name="Text Placeholder 6">
            <a:extLst>
              <a:ext uri="{FF2B5EF4-FFF2-40B4-BE49-F238E27FC236}">
                <a16:creationId xmlns:a16="http://schemas.microsoft.com/office/drawing/2014/main" id="{22C10F74-31DE-40BA-86FC-83EB0049F3BF}"/>
              </a:ext>
            </a:extLst>
          </p:cNvPr>
          <p:cNvSpPr>
            <a:spLocks noGrp="1"/>
          </p:cNvSpPr>
          <p:nvPr>
            <p:ph type="body" sz="quarter" idx="14"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9" name="Straight Connector 8">
            <a:extLst>
              <a:ext uri="{FF2B5EF4-FFF2-40B4-BE49-F238E27FC236}">
                <a16:creationId xmlns:a16="http://schemas.microsoft.com/office/drawing/2014/main" id="{E5C56173-344B-4289-B3F8-F8843D4AD68F}"/>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descr="REL Midwest States_Illinois_BLUE.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240000">
            <a:off x="7650276" y="1439696"/>
            <a:ext cx="2494485" cy="4418268"/>
          </a:xfrm>
          <a:prstGeom prst="rect">
            <a:avLst/>
          </a:prstGeom>
        </p:spPr>
      </p:pic>
      <p:sp>
        <p:nvSpPr>
          <p:cNvPr id="2" name="Slide Number Placeholder 1">
            <a:extLst>
              <a:ext uri="{FF2B5EF4-FFF2-40B4-BE49-F238E27FC236}">
                <a16:creationId xmlns:a16="http://schemas.microsoft.com/office/drawing/2014/main" id="{DD6BFF02-B4C3-4879-AC43-B40DA4F75B85}"/>
              </a:ext>
            </a:extLst>
          </p:cNvPr>
          <p:cNvSpPr>
            <a:spLocks noGrp="1"/>
          </p:cNvSpPr>
          <p:nvPr>
            <p:ph type="sldNum" sz="quarter" idx="15"/>
          </p:nvPr>
        </p:nvSpPr>
        <p:spPr/>
        <p:txBody>
          <a:bodyPr/>
          <a:lstStyle/>
          <a:p>
            <a:fld id="{BA8CF1B3-96A0-D24B-B5C9-B5B93FF4523E}" type="slidenum">
              <a:rPr lang="en-US" smtClean="0"/>
              <a:pPr/>
              <a:t>‹#›</a:t>
            </a:fld>
            <a:endParaRPr lang="en-US" dirty="0"/>
          </a:p>
        </p:txBody>
      </p:sp>
      <p:cxnSp>
        <p:nvCxnSpPr>
          <p:cNvPr id="8" name="Straight Connector 7">
            <a:extLst>
              <a:ext uri="{FF2B5EF4-FFF2-40B4-BE49-F238E27FC236}">
                <a16:creationId xmlns:a16="http://schemas.microsoft.com/office/drawing/2014/main" id="{24A61745-97CE-49D2-8CC4-7A1464AE0132}"/>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5A5700E-5CBF-4B9D-B370-51E2251436BD}"/>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1" name="Picture 10">
            <a:extLst>
              <a:ext uri="{FF2B5EF4-FFF2-40B4-BE49-F238E27FC236}">
                <a16:creationId xmlns:a16="http://schemas.microsoft.com/office/drawing/2014/main" id="{BF61AF03-ABC5-4E26-B4D8-CEB5D4BE29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3782516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diana State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131" y="489204"/>
            <a:ext cx="11049085" cy="534924"/>
          </a:xfrm>
        </p:spPr>
        <p:txBody>
          <a:bodyPr anchor="t"/>
          <a:lstStyle>
            <a:lvl1pPr>
              <a:defRPr>
                <a:solidFill>
                  <a:srgbClr val="576F7F"/>
                </a:solidFill>
              </a:defRPr>
            </a:lvl1pPr>
          </a:lstStyle>
          <a:p>
            <a:r>
              <a:rPr lang="en-US"/>
              <a:t>The state of Indiana…</a:t>
            </a:r>
          </a:p>
        </p:txBody>
      </p:sp>
      <p:sp>
        <p:nvSpPr>
          <p:cNvPr id="6" name="Text Placeholder 6">
            <a:extLst>
              <a:ext uri="{FF2B5EF4-FFF2-40B4-BE49-F238E27FC236}">
                <a16:creationId xmlns:a16="http://schemas.microsoft.com/office/drawing/2014/main" id="{7E3629E5-FD3F-47B8-A7ED-53A50C417C3A}"/>
              </a:ext>
            </a:extLst>
          </p:cNvPr>
          <p:cNvSpPr>
            <a:spLocks noGrp="1"/>
          </p:cNvSpPr>
          <p:nvPr>
            <p:ph type="body" sz="quarter" idx="14"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7" name="Straight Connector 6">
            <a:extLst>
              <a:ext uri="{FF2B5EF4-FFF2-40B4-BE49-F238E27FC236}">
                <a16:creationId xmlns:a16="http://schemas.microsoft.com/office/drawing/2014/main" id="{0BA07324-70D3-4437-B3DC-37A3FC2B2AE6}"/>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descr="REL Midwest States_Indiana_BLUE.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300000">
            <a:off x="7621757" y="1500249"/>
            <a:ext cx="2551522" cy="4297159"/>
          </a:xfrm>
          <a:prstGeom prst="rect">
            <a:avLst/>
          </a:prstGeom>
        </p:spPr>
      </p:pic>
      <p:sp>
        <p:nvSpPr>
          <p:cNvPr id="4" name="Slide Number Placeholder 3">
            <a:extLst>
              <a:ext uri="{FF2B5EF4-FFF2-40B4-BE49-F238E27FC236}">
                <a16:creationId xmlns:a16="http://schemas.microsoft.com/office/drawing/2014/main" id="{882AA98E-EC51-4B44-A306-1EF6CEFD0EF4}"/>
              </a:ext>
            </a:extLst>
          </p:cNvPr>
          <p:cNvSpPr>
            <a:spLocks noGrp="1"/>
          </p:cNvSpPr>
          <p:nvPr>
            <p:ph type="sldNum" sz="quarter" idx="15"/>
          </p:nvPr>
        </p:nvSpPr>
        <p:spPr/>
        <p:txBody>
          <a:bodyPr/>
          <a:lstStyle/>
          <a:p>
            <a:fld id="{BA8CF1B3-96A0-D24B-B5C9-B5B93FF4523E}" type="slidenum">
              <a:rPr lang="en-US" smtClean="0"/>
              <a:pPr/>
              <a:t>‹#›</a:t>
            </a:fld>
            <a:endParaRPr lang="en-US" dirty="0"/>
          </a:p>
        </p:txBody>
      </p:sp>
      <p:cxnSp>
        <p:nvCxnSpPr>
          <p:cNvPr id="8" name="Straight Connector 7">
            <a:extLst>
              <a:ext uri="{FF2B5EF4-FFF2-40B4-BE49-F238E27FC236}">
                <a16:creationId xmlns:a16="http://schemas.microsoft.com/office/drawing/2014/main" id="{2B623AE9-A6F6-4705-9CD1-9CEE02648FEB}"/>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1D48B820-74FA-44E3-A939-ED77AC5A29AF}"/>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0" name="Picture 9">
            <a:extLst>
              <a:ext uri="{FF2B5EF4-FFF2-40B4-BE49-F238E27FC236}">
                <a16:creationId xmlns:a16="http://schemas.microsoft.com/office/drawing/2014/main" id="{4617EC11-B4A7-40D1-B7F3-A01800F9A9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2578089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hio State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131" y="489204"/>
            <a:ext cx="11049085" cy="534924"/>
          </a:xfrm>
        </p:spPr>
        <p:txBody>
          <a:bodyPr anchor="t"/>
          <a:lstStyle>
            <a:lvl1pPr>
              <a:defRPr>
                <a:solidFill>
                  <a:srgbClr val="576F7F"/>
                </a:solidFill>
              </a:defRPr>
            </a:lvl1pPr>
          </a:lstStyle>
          <a:p>
            <a:r>
              <a:rPr lang="en-US"/>
              <a:t>The state of Ohio…</a:t>
            </a:r>
          </a:p>
        </p:txBody>
      </p:sp>
      <p:sp>
        <p:nvSpPr>
          <p:cNvPr id="6" name="Text Placeholder 6">
            <a:extLst>
              <a:ext uri="{FF2B5EF4-FFF2-40B4-BE49-F238E27FC236}">
                <a16:creationId xmlns:a16="http://schemas.microsoft.com/office/drawing/2014/main" id="{05B6B862-54D1-4F93-82F1-8D865120A6FC}"/>
              </a:ext>
            </a:extLst>
          </p:cNvPr>
          <p:cNvSpPr>
            <a:spLocks noGrp="1"/>
          </p:cNvSpPr>
          <p:nvPr>
            <p:ph type="body" sz="quarter" idx="14" hasCustomPrompt="1"/>
          </p:nvPr>
        </p:nvSpPr>
        <p:spPr>
          <a:xfrm>
            <a:off x="534131" y="1574684"/>
            <a:ext cx="5371393" cy="4148293"/>
          </a:xfrm>
        </p:spPr>
        <p:txBody>
          <a:bodyPr>
            <a:normAutofit/>
          </a:bodyPr>
          <a:lstStyle>
            <a:lvl1pPr>
              <a:defRPr sz="2400" baseline="0">
                <a:solidFill>
                  <a:srgbClr val="576F7F"/>
                </a:solidFill>
              </a:defRPr>
            </a:lvl1pPr>
            <a:lvl2pPr>
              <a:defRPr sz="2400"/>
            </a:lvl2pPr>
            <a:lvl3pPr>
              <a:defRPr sz="2400"/>
            </a:lvl3pPr>
            <a:lvl4pPr>
              <a:defRPr sz="2400"/>
            </a:lvl4pPr>
            <a:lvl5pPr>
              <a:defRPr sz="2400"/>
            </a:lvl5pPr>
          </a:lstStyle>
          <a:p>
            <a:pPr lvl="0"/>
            <a:r>
              <a:rPr lang="en-US"/>
              <a:t>State profile</a:t>
            </a:r>
          </a:p>
        </p:txBody>
      </p:sp>
      <p:cxnSp>
        <p:nvCxnSpPr>
          <p:cNvPr id="7" name="Straight Connector 6">
            <a:extLst>
              <a:ext uri="{FF2B5EF4-FFF2-40B4-BE49-F238E27FC236}">
                <a16:creationId xmlns:a16="http://schemas.microsoft.com/office/drawing/2014/main" id="{9C425162-D9DA-4E59-848E-5995307C1E5B}"/>
              </a:ext>
            </a:extLst>
          </p:cNvPr>
          <p:cNvCxnSpPr>
            <a:cxnSpLocks/>
          </p:cNvCxnSpPr>
          <p:nvPr userDrawn="1"/>
        </p:nvCxnSpPr>
        <p:spPr bwMode="auto">
          <a:xfrm>
            <a:off x="6058673" y="1574684"/>
            <a:ext cx="0" cy="4148293"/>
          </a:xfrm>
          <a:prstGeom prst="line">
            <a:avLst/>
          </a:prstGeom>
          <a:ln/>
        </p:spPr>
        <p:style>
          <a:lnRef idx="1">
            <a:schemeClr val="dk1"/>
          </a:lnRef>
          <a:fillRef idx="0">
            <a:schemeClr val="dk1"/>
          </a:fillRef>
          <a:effectRef idx="0">
            <a:schemeClr val="dk1"/>
          </a:effectRef>
          <a:fontRef idx="minor">
            <a:schemeClr val="tx1"/>
          </a:fontRef>
        </p:style>
      </p:cxnSp>
      <p:pic>
        <p:nvPicPr>
          <p:cNvPr id="3" name="Picture 2" descr="REL Midwest States_Ohio_BLUE.png"/>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rot="360000">
            <a:off x="7232939" y="1542738"/>
            <a:ext cx="3329161" cy="3772525"/>
          </a:xfrm>
          <a:prstGeom prst="rect">
            <a:avLst/>
          </a:prstGeom>
        </p:spPr>
      </p:pic>
      <p:sp>
        <p:nvSpPr>
          <p:cNvPr id="4" name="Slide Number Placeholder 3">
            <a:extLst>
              <a:ext uri="{FF2B5EF4-FFF2-40B4-BE49-F238E27FC236}">
                <a16:creationId xmlns:a16="http://schemas.microsoft.com/office/drawing/2014/main" id="{71DB941E-F9CF-4A91-A1A6-BE2A73EA5754}"/>
              </a:ext>
            </a:extLst>
          </p:cNvPr>
          <p:cNvSpPr>
            <a:spLocks noGrp="1"/>
          </p:cNvSpPr>
          <p:nvPr>
            <p:ph type="sldNum" sz="quarter" idx="15"/>
          </p:nvPr>
        </p:nvSpPr>
        <p:spPr/>
        <p:txBody>
          <a:bodyPr/>
          <a:lstStyle/>
          <a:p>
            <a:fld id="{BA8CF1B3-96A0-D24B-B5C9-B5B93FF4523E}" type="slidenum">
              <a:rPr lang="en-US" smtClean="0"/>
              <a:pPr/>
              <a:t>‹#›</a:t>
            </a:fld>
            <a:endParaRPr lang="en-US" dirty="0"/>
          </a:p>
        </p:txBody>
      </p:sp>
      <p:cxnSp>
        <p:nvCxnSpPr>
          <p:cNvPr id="8" name="Straight Connector 7">
            <a:extLst>
              <a:ext uri="{FF2B5EF4-FFF2-40B4-BE49-F238E27FC236}">
                <a16:creationId xmlns:a16="http://schemas.microsoft.com/office/drawing/2014/main" id="{706FC836-489C-406D-BB64-F6F0F94E89C0}"/>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003DB65-8C5B-406E-8E94-AECE84B97C12}"/>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0" name="Picture 9">
            <a:extLst>
              <a:ext uri="{FF2B5EF4-FFF2-40B4-BE49-F238E27FC236}">
                <a16:creationId xmlns:a16="http://schemas.microsoft.com/office/drawing/2014/main" id="{AE3A4737-6097-4BE8-B921-E9598E3296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2625175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e a Break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4" y="181087"/>
            <a:ext cx="12190413" cy="5913488"/>
          </a:xfrm>
          <a:prstGeom prst="rect">
            <a:avLst/>
          </a:prstGeom>
          <a:blipFill>
            <a:blip r:embed="rId2" cstate="email">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1134414" y="1600201"/>
            <a:ext cx="10246782" cy="1107996"/>
          </a:xfrm>
        </p:spPr>
        <p:txBody>
          <a:bodyPr lIns="0" tIns="0" rIns="0" bIns="0">
            <a:normAutofit/>
          </a:bodyPr>
          <a:lstStyle>
            <a:lvl1pPr>
              <a:defRPr sz="3599" b="0" i="0" baseline="0">
                <a:solidFill>
                  <a:schemeClr val="bg1"/>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3" name="Text Placeholder 2">
            <a:extLst>
              <a:ext uri="{FF2B5EF4-FFF2-40B4-BE49-F238E27FC236}">
                <a16:creationId xmlns:a16="http://schemas.microsoft.com/office/drawing/2014/main" id="{8235A6D0-8A00-407F-B88F-EA1469FAA3D3}"/>
              </a:ext>
            </a:extLst>
          </p:cNvPr>
          <p:cNvSpPr>
            <a:spLocks noGrp="1"/>
          </p:cNvSpPr>
          <p:nvPr>
            <p:ph type="body" sz="quarter" idx="13"/>
          </p:nvPr>
        </p:nvSpPr>
        <p:spPr>
          <a:xfrm>
            <a:off x="1134121" y="2743200"/>
            <a:ext cx="10246772" cy="2971800"/>
          </a:xfrm>
        </p:spPr>
        <p:txBody>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Tree>
    <p:extLst>
      <p:ext uri="{BB962C8B-B14F-4D97-AF65-F5344CB8AC3E}">
        <p14:creationId xmlns:p14="http://schemas.microsoft.com/office/powerpoint/2010/main" val="978760995"/>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ntac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671871-85F6-4E72-9F08-C89EDC65C0E7}"/>
              </a:ext>
            </a:extLst>
          </p:cNvPr>
          <p:cNvSpPr>
            <a:spLocks noGrp="1"/>
          </p:cNvSpPr>
          <p:nvPr>
            <p:ph type="title" hasCustomPrompt="1"/>
          </p:nvPr>
        </p:nvSpPr>
        <p:spPr/>
        <p:txBody>
          <a:bodyPr/>
          <a:lstStyle>
            <a:lvl1pPr>
              <a:defRPr/>
            </a:lvl1pPr>
          </a:lstStyle>
          <a:p>
            <a:r>
              <a:rPr lang="en-US"/>
              <a:t>Meet the presenters.</a:t>
            </a:r>
          </a:p>
        </p:txBody>
      </p:sp>
      <p:sp>
        <p:nvSpPr>
          <p:cNvPr id="21" name="Picture Placeholder 22"/>
          <p:cNvSpPr>
            <a:spLocks noGrp="1"/>
          </p:cNvSpPr>
          <p:nvPr>
            <p:ph type="pic" sz="quarter" idx="15"/>
          </p:nvPr>
        </p:nvSpPr>
        <p:spPr>
          <a:xfrm>
            <a:off x="903981" y="1841900"/>
            <a:ext cx="1764792" cy="1765167"/>
          </a:xfrm>
          <a:prstGeom prst="ellipse">
            <a:avLst/>
          </a:prstGeom>
        </p:spPr>
        <p:txBody>
          <a:bodyPr rtlCol="0">
            <a:normAutofit/>
          </a:bodyPr>
          <a:lstStyle>
            <a:lvl1pPr>
              <a:spcBef>
                <a:spcPts val="0"/>
              </a:spcBef>
              <a:defRPr sz="1300">
                <a:solidFill>
                  <a:srgbClr val="576F7F"/>
                </a:solidFill>
              </a:defRPr>
            </a:lvl1pPr>
          </a:lstStyle>
          <a:p>
            <a:pPr lvl="0"/>
            <a:r>
              <a:rPr lang="en-US" noProof="0" dirty="0"/>
              <a:t>Click icon to add picture</a:t>
            </a:r>
          </a:p>
        </p:txBody>
      </p:sp>
      <p:sp>
        <p:nvSpPr>
          <p:cNvPr id="36" name="Text Placeholder 35"/>
          <p:cNvSpPr>
            <a:spLocks noGrp="1"/>
          </p:cNvSpPr>
          <p:nvPr>
            <p:ph type="body" sz="quarter" idx="19" hasCustomPrompt="1"/>
          </p:nvPr>
        </p:nvSpPr>
        <p:spPr>
          <a:xfrm>
            <a:off x="609511" y="3698318"/>
            <a:ext cx="2353733" cy="369887"/>
          </a:xfrm>
        </p:spPr>
        <p:txBody>
          <a:bodyPr>
            <a:normAutofit/>
          </a:bodyPr>
          <a:lstStyle>
            <a:lvl1pPr algn="ctr">
              <a:spcBef>
                <a:spcPts val="0"/>
              </a:spcBef>
              <a:defRPr sz="1800">
                <a:solidFill>
                  <a:srgbClr val="576F7F"/>
                </a:solidFill>
              </a:defRPr>
            </a:lvl1pPr>
          </a:lstStyle>
          <a:p>
            <a:pPr lvl="0"/>
            <a:r>
              <a:rPr lang="en-US"/>
              <a:t>Name</a:t>
            </a:r>
          </a:p>
        </p:txBody>
      </p:sp>
      <p:sp>
        <p:nvSpPr>
          <p:cNvPr id="41" name="Text Placeholder 35"/>
          <p:cNvSpPr>
            <a:spLocks noGrp="1"/>
          </p:cNvSpPr>
          <p:nvPr>
            <p:ph type="body" sz="quarter" idx="23" hasCustomPrompt="1"/>
          </p:nvPr>
        </p:nvSpPr>
        <p:spPr>
          <a:xfrm>
            <a:off x="609511" y="4422026"/>
            <a:ext cx="2353733" cy="738664"/>
          </a:xfrm>
        </p:spPr>
        <p:txBody>
          <a:bodyPr>
            <a:spAutoFit/>
          </a:bodyPr>
          <a:lstStyle>
            <a:lvl1pPr algn="ctr">
              <a:spcBef>
                <a:spcPts val="0"/>
              </a:spcBef>
              <a:defRPr sz="1600" i="1">
                <a:solidFill>
                  <a:srgbClr val="576F7F"/>
                </a:solidFill>
              </a:defRPr>
            </a:lvl1pPr>
          </a:lstStyle>
          <a:p>
            <a:pPr lvl="0"/>
            <a:r>
              <a:rPr lang="en-US"/>
              <a:t>Position</a:t>
            </a:r>
          </a:p>
          <a:p>
            <a:pPr lvl="0"/>
            <a:r>
              <a:rPr lang="en-US"/>
              <a:t>Email</a:t>
            </a:r>
          </a:p>
          <a:p>
            <a:pPr lvl="0"/>
            <a:r>
              <a:rPr lang="en-US"/>
              <a:t>Phone</a:t>
            </a:r>
          </a:p>
        </p:txBody>
      </p:sp>
      <p:sp>
        <p:nvSpPr>
          <p:cNvPr id="31" name="Picture Placeholder 22">
            <a:extLst>
              <a:ext uri="{FF2B5EF4-FFF2-40B4-BE49-F238E27FC236}">
                <a16:creationId xmlns:a16="http://schemas.microsoft.com/office/drawing/2014/main" id="{449819B1-38A8-4FE8-9AF8-0FDF3F7336C6}"/>
              </a:ext>
            </a:extLst>
          </p:cNvPr>
          <p:cNvSpPr>
            <a:spLocks noGrp="1"/>
          </p:cNvSpPr>
          <p:nvPr>
            <p:ph type="pic" sz="quarter" idx="27"/>
          </p:nvPr>
        </p:nvSpPr>
        <p:spPr>
          <a:xfrm>
            <a:off x="3763468" y="1841900"/>
            <a:ext cx="1764792" cy="1765167"/>
          </a:xfrm>
          <a:prstGeom prst="ellipse">
            <a:avLst/>
          </a:prstGeom>
        </p:spPr>
        <p:txBody>
          <a:bodyPr rtlCol="0">
            <a:normAutofit/>
          </a:bodyPr>
          <a:lstStyle>
            <a:lvl1pPr>
              <a:spcBef>
                <a:spcPts val="0"/>
              </a:spcBef>
              <a:defRPr sz="1300">
                <a:solidFill>
                  <a:srgbClr val="576F7F"/>
                </a:solidFill>
              </a:defRPr>
            </a:lvl1pPr>
          </a:lstStyle>
          <a:p>
            <a:pPr lvl="0"/>
            <a:r>
              <a:rPr lang="en-US" noProof="0" dirty="0"/>
              <a:t>Click icon to add picture</a:t>
            </a:r>
          </a:p>
        </p:txBody>
      </p:sp>
      <p:sp>
        <p:nvSpPr>
          <p:cNvPr id="37" name="Text Placeholder 35"/>
          <p:cNvSpPr>
            <a:spLocks noGrp="1"/>
          </p:cNvSpPr>
          <p:nvPr>
            <p:ph type="body" sz="quarter" idx="20" hasCustomPrompt="1"/>
          </p:nvPr>
        </p:nvSpPr>
        <p:spPr>
          <a:xfrm>
            <a:off x="3468998" y="3698318"/>
            <a:ext cx="2353733" cy="369887"/>
          </a:xfrm>
        </p:spPr>
        <p:txBody>
          <a:bodyPr>
            <a:normAutofit/>
          </a:bodyPr>
          <a:lstStyle>
            <a:lvl1pPr algn="ctr">
              <a:spcBef>
                <a:spcPts val="0"/>
              </a:spcBef>
              <a:defRPr sz="1800">
                <a:solidFill>
                  <a:srgbClr val="576F7F"/>
                </a:solidFill>
              </a:defRPr>
            </a:lvl1pPr>
          </a:lstStyle>
          <a:p>
            <a:pPr lvl="0"/>
            <a:r>
              <a:rPr lang="en-US"/>
              <a:t>Name</a:t>
            </a:r>
          </a:p>
        </p:txBody>
      </p:sp>
      <p:sp>
        <p:nvSpPr>
          <p:cNvPr id="42" name="Text Placeholder 35"/>
          <p:cNvSpPr>
            <a:spLocks noGrp="1"/>
          </p:cNvSpPr>
          <p:nvPr>
            <p:ph type="body" sz="quarter" idx="24" hasCustomPrompt="1"/>
          </p:nvPr>
        </p:nvSpPr>
        <p:spPr>
          <a:xfrm>
            <a:off x="3468998" y="4422026"/>
            <a:ext cx="2353733" cy="738664"/>
          </a:xfrm>
        </p:spPr>
        <p:txBody>
          <a:bodyPr>
            <a:spAutoFit/>
          </a:bodyPr>
          <a:lstStyle>
            <a:lvl1pPr algn="ctr">
              <a:spcBef>
                <a:spcPts val="0"/>
              </a:spcBef>
              <a:defRPr sz="1600" i="1">
                <a:solidFill>
                  <a:srgbClr val="576F7F"/>
                </a:solidFill>
              </a:defRPr>
            </a:lvl1pPr>
          </a:lstStyle>
          <a:p>
            <a:pPr lvl="0"/>
            <a:r>
              <a:rPr lang="en-US"/>
              <a:t>Position</a:t>
            </a:r>
          </a:p>
          <a:p>
            <a:pPr lvl="0"/>
            <a:r>
              <a:rPr lang="en-US"/>
              <a:t>Email</a:t>
            </a:r>
          </a:p>
          <a:p>
            <a:pPr lvl="0"/>
            <a:r>
              <a:rPr lang="en-US"/>
              <a:t>Phone</a:t>
            </a:r>
          </a:p>
        </p:txBody>
      </p:sp>
      <p:sp>
        <p:nvSpPr>
          <p:cNvPr id="32" name="Picture Placeholder 22">
            <a:extLst>
              <a:ext uri="{FF2B5EF4-FFF2-40B4-BE49-F238E27FC236}">
                <a16:creationId xmlns:a16="http://schemas.microsoft.com/office/drawing/2014/main" id="{1B8E77F2-E3AA-451A-8BA4-7A59D0EDCEDB}"/>
              </a:ext>
            </a:extLst>
          </p:cNvPr>
          <p:cNvSpPr>
            <a:spLocks noGrp="1"/>
          </p:cNvSpPr>
          <p:nvPr>
            <p:ph type="pic" sz="quarter" idx="28"/>
          </p:nvPr>
        </p:nvSpPr>
        <p:spPr>
          <a:xfrm>
            <a:off x="6663742" y="1841900"/>
            <a:ext cx="1764792" cy="1765167"/>
          </a:xfrm>
          <a:prstGeom prst="ellipse">
            <a:avLst/>
          </a:prstGeom>
        </p:spPr>
        <p:txBody>
          <a:bodyPr rtlCol="0">
            <a:normAutofit/>
          </a:bodyPr>
          <a:lstStyle>
            <a:lvl1pPr>
              <a:spcBef>
                <a:spcPts val="0"/>
              </a:spcBef>
              <a:defRPr sz="1300">
                <a:solidFill>
                  <a:srgbClr val="576F7F"/>
                </a:solidFill>
              </a:defRPr>
            </a:lvl1pPr>
          </a:lstStyle>
          <a:p>
            <a:pPr lvl="0"/>
            <a:r>
              <a:rPr lang="en-US" noProof="0" dirty="0"/>
              <a:t>Click icon to add picture</a:t>
            </a:r>
          </a:p>
        </p:txBody>
      </p:sp>
      <p:sp>
        <p:nvSpPr>
          <p:cNvPr id="38" name="Text Placeholder 35"/>
          <p:cNvSpPr>
            <a:spLocks noGrp="1"/>
          </p:cNvSpPr>
          <p:nvPr>
            <p:ph type="body" sz="quarter" idx="21" hasCustomPrompt="1"/>
          </p:nvPr>
        </p:nvSpPr>
        <p:spPr>
          <a:xfrm>
            <a:off x="6369268" y="3698318"/>
            <a:ext cx="2353733" cy="369887"/>
          </a:xfrm>
        </p:spPr>
        <p:txBody>
          <a:bodyPr>
            <a:normAutofit/>
          </a:bodyPr>
          <a:lstStyle>
            <a:lvl1pPr algn="ctr">
              <a:spcBef>
                <a:spcPts val="0"/>
              </a:spcBef>
              <a:defRPr sz="1800">
                <a:solidFill>
                  <a:srgbClr val="576F7F"/>
                </a:solidFill>
              </a:defRPr>
            </a:lvl1pPr>
          </a:lstStyle>
          <a:p>
            <a:pPr lvl="0"/>
            <a:r>
              <a:rPr lang="en-US"/>
              <a:t>Name</a:t>
            </a:r>
          </a:p>
        </p:txBody>
      </p:sp>
      <p:sp>
        <p:nvSpPr>
          <p:cNvPr id="43" name="Text Placeholder 35"/>
          <p:cNvSpPr>
            <a:spLocks noGrp="1"/>
          </p:cNvSpPr>
          <p:nvPr>
            <p:ph type="body" sz="quarter" idx="25" hasCustomPrompt="1"/>
          </p:nvPr>
        </p:nvSpPr>
        <p:spPr>
          <a:xfrm>
            <a:off x="6369268" y="4422026"/>
            <a:ext cx="2353733" cy="738664"/>
          </a:xfrm>
        </p:spPr>
        <p:txBody>
          <a:bodyPr>
            <a:spAutoFit/>
          </a:bodyPr>
          <a:lstStyle>
            <a:lvl1pPr algn="ctr">
              <a:spcBef>
                <a:spcPts val="0"/>
              </a:spcBef>
              <a:defRPr sz="1600" i="1">
                <a:solidFill>
                  <a:srgbClr val="576F7F"/>
                </a:solidFill>
              </a:defRPr>
            </a:lvl1pPr>
          </a:lstStyle>
          <a:p>
            <a:pPr lvl="0"/>
            <a:r>
              <a:rPr lang="en-US"/>
              <a:t>Position</a:t>
            </a:r>
          </a:p>
          <a:p>
            <a:pPr lvl="0"/>
            <a:r>
              <a:rPr lang="en-US"/>
              <a:t>Email</a:t>
            </a:r>
          </a:p>
          <a:p>
            <a:pPr lvl="0"/>
            <a:r>
              <a:rPr lang="en-US"/>
              <a:t>Phone</a:t>
            </a:r>
          </a:p>
        </p:txBody>
      </p:sp>
      <p:sp>
        <p:nvSpPr>
          <p:cNvPr id="33" name="Picture Placeholder 22">
            <a:extLst>
              <a:ext uri="{FF2B5EF4-FFF2-40B4-BE49-F238E27FC236}">
                <a16:creationId xmlns:a16="http://schemas.microsoft.com/office/drawing/2014/main" id="{CB39ECD1-E570-4032-A3B1-D3E3E2364485}"/>
              </a:ext>
            </a:extLst>
          </p:cNvPr>
          <p:cNvSpPr>
            <a:spLocks noGrp="1"/>
          </p:cNvSpPr>
          <p:nvPr>
            <p:ph type="pic" sz="quarter" idx="29"/>
          </p:nvPr>
        </p:nvSpPr>
        <p:spPr>
          <a:xfrm>
            <a:off x="9523136" y="1841900"/>
            <a:ext cx="1764792" cy="1765167"/>
          </a:xfrm>
          <a:prstGeom prst="ellipse">
            <a:avLst/>
          </a:prstGeom>
        </p:spPr>
        <p:txBody>
          <a:bodyPr rtlCol="0">
            <a:normAutofit/>
          </a:bodyPr>
          <a:lstStyle>
            <a:lvl1pPr>
              <a:spcBef>
                <a:spcPts val="0"/>
              </a:spcBef>
              <a:defRPr sz="1300">
                <a:solidFill>
                  <a:srgbClr val="576F7F"/>
                </a:solidFill>
              </a:defRPr>
            </a:lvl1pPr>
          </a:lstStyle>
          <a:p>
            <a:pPr lvl="0"/>
            <a:r>
              <a:rPr lang="en-US" noProof="0" dirty="0"/>
              <a:t>Click icon to add picture</a:t>
            </a:r>
          </a:p>
        </p:txBody>
      </p:sp>
      <p:sp>
        <p:nvSpPr>
          <p:cNvPr id="39" name="Text Placeholder 35"/>
          <p:cNvSpPr>
            <a:spLocks noGrp="1"/>
          </p:cNvSpPr>
          <p:nvPr>
            <p:ph type="body" sz="quarter" idx="22" hasCustomPrompt="1"/>
          </p:nvPr>
        </p:nvSpPr>
        <p:spPr>
          <a:xfrm>
            <a:off x="9228666" y="3698318"/>
            <a:ext cx="2353733" cy="369887"/>
          </a:xfrm>
        </p:spPr>
        <p:txBody>
          <a:bodyPr>
            <a:normAutofit/>
          </a:bodyPr>
          <a:lstStyle>
            <a:lvl1pPr algn="ctr">
              <a:spcBef>
                <a:spcPts val="0"/>
              </a:spcBef>
              <a:defRPr sz="1800">
                <a:solidFill>
                  <a:srgbClr val="576F7F"/>
                </a:solidFill>
              </a:defRPr>
            </a:lvl1pPr>
          </a:lstStyle>
          <a:p>
            <a:pPr lvl="0"/>
            <a:r>
              <a:rPr lang="en-US"/>
              <a:t>Name</a:t>
            </a:r>
          </a:p>
        </p:txBody>
      </p:sp>
      <p:sp>
        <p:nvSpPr>
          <p:cNvPr id="44" name="Text Placeholder 35"/>
          <p:cNvSpPr>
            <a:spLocks noGrp="1"/>
          </p:cNvSpPr>
          <p:nvPr>
            <p:ph type="body" sz="quarter" idx="26" hasCustomPrompt="1"/>
          </p:nvPr>
        </p:nvSpPr>
        <p:spPr>
          <a:xfrm>
            <a:off x="9228666" y="4422026"/>
            <a:ext cx="2353733" cy="738664"/>
          </a:xfrm>
        </p:spPr>
        <p:txBody>
          <a:bodyPr>
            <a:spAutoFit/>
          </a:bodyPr>
          <a:lstStyle>
            <a:lvl1pPr algn="ctr">
              <a:spcBef>
                <a:spcPts val="0"/>
              </a:spcBef>
              <a:defRPr sz="1600" i="1">
                <a:solidFill>
                  <a:srgbClr val="576F7F"/>
                </a:solidFill>
              </a:defRPr>
            </a:lvl1pPr>
          </a:lstStyle>
          <a:p>
            <a:pPr lvl="0"/>
            <a:r>
              <a:rPr lang="en-US"/>
              <a:t>Position</a:t>
            </a:r>
          </a:p>
          <a:p>
            <a:pPr lvl="0"/>
            <a:r>
              <a:rPr lang="en-US"/>
              <a:t>Email</a:t>
            </a:r>
          </a:p>
          <a:p>
            <a:pPr lvl="0"/>
            <a:r>
              <a:rPr lang="en-US"/>
              <a:t>Phone</a:t>
            </a:r>
          </a:p>
        </p:txBody>
      </p:sp>
      <p:cxnSp>
        <p:nvCxnSpPr>
          <p:cNvPr id="25" name="Straight Connector 24">
            <a:extLst>
              <a:ext uri="{FF2B5EF4-FFF2-40B4-BE49-F238E27FC236}">
                <a16:creationId xmlns:a16="http://schemas.microsoft.com/office/drawing/2014/main" id="{F6F6D5D8-6B42-40C3-8E83-17F7826F90F5}"/>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028EEBE8-F4DE-490C-8796-2B2ED1567E09}"/>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29" name="Picture 28">
            <a:extLst>
              <a:ext uri="{FF2B5EF4-FFF2-40B4-BE49-F238E27FC236}">
                <a16:creationId xmlns:a16="http://schemas.microsoft.com/office/drawing/2014/main" id="{9DC0BBC7-ACBD-4AEF-AACB-859D09317F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4" name="Slide Number Placeholder 3">
            <a:extLst>
              <a:ext uri="{FF2B5EF4-FFF2-40B4-BE49-F238E27FC236}">
                <a16:creationId xmlns:a16="http://schemas.microsoft.com/office/drawing/2014/main" id="{87410286-8DCB-4CE9-A808-58CECFA496AF}"/>
              </a:ext>
            </a:extLst>
          </p:cNvPr>
          <p:cNvSpPr>
            <a:spLocks noGrp="1"/>
          </p:cNvSpPr>
          <p:nvPr>
            <p:ph type="sldNum" sz="quarter" idx="30"/>
          </p:nvPr>
        </p:nvSpPr>
        <p:spPr>
          <a:xfrm>
            <a:off x="11333451" y="6292780"/>
            <a:ext cx="477523" cy="366180"/>
          </a:xfrm>
        </p:spPr>
        <p:txBody>
          <a:bodyPr/>
          <a:lstStyle/>
          <a:p>
            <a:fld id="{BA8CF1B3-96A0-D24B-B5C9-B5B93FF4523E}" type="slidenum">
              <a:rPr lang="en-US" smtClean="0"/>
              <a:pPr/>
              <a:t>‹#›</a:t>
            </a:fld>
            <a:endParaRPr lang="en-US" dirty="0"/>
          </a:p>
        </p:txBody>
      </p:sp>
    </p:spTree>
    <p:extLst>
      <p:ext uri="{BB962C8B-B14F-4D97-AF65-F5344CB8AC3E}">
        <p14:creationId xmlns:p14="http://schemas.microsoft.com/office/powerpoint/2010/main" val="1454439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L Southwest Contact">
    <p:spTree>
      <p:nvGrpSpPr>
        <p:cNvPr id="1" name=""/>
        <p:cNvGrpSpPr/>
        <p:nvPr/>
      </p:nvGrpSpPr>
      <p:grpSpPr>
        <a:xfrm>
          <a:off x="0" y="0"/>
          <a:ext cx="0" cy="0"/>
          <a:chOff x="0" y="0"/>
          <a:chExt cx="0" cy="0"/>
        </a:xfrm>
      </p:grpSpPr>
      <p:sp>
        <p:nvSpPr>
          <p:cNvPr id="2" name="Title 1"/>
          <p:cNvSpPr>
            <a:spLocks noGrp="1"/>
          </p:cNvSpPr>
          <p:nvPr>
            <p:ph type="ctrTitle"/>
          </p:nvPr>
        </p:nvSpPr>
        <p:spPr>
          <a:xfrm>
            <a:off x="572219" y="571501"/>
            <a:ext cx="11045952" cy="609588"/>
          </a:xfrm>
          <a:ln w="3175">
            <a:noFill/>
          </a:ln>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572219" y="1576377"/>
            <a:ext cx="11045952" cy="4143479"/>
          </a:xfrm>
          <a:ln w="3175">
            <a:noFill/>
          </a:ln>
        </p:spPr>
        <p:txBody>
          <a:bodyPr vert="horz" lIns="0" tIns="0" rIns="0" bIns="0" rtlCol="0">
            <a:normAutofit/>
          </a:bodyPr>
          <a:lstStyle>
            <a:lvl1pPr marL="0" indent="0">
              <a:buFont typeface="Arial" panose="020B0604020202020204" pitchFamily="34" charset="0"/>
              <a:buNone/>
              <a:defRPr lang="en-US" noProof="0" dirty="0" smtClean="0"/>
            </a:lvl1pPr>
            <a:lvl2pPr marL="571334">
              <a:defRPr lang="en-US" noProof="0" dirty="0" smtClean="0"/>
            </a:lvl2pPr>
            <a:lvl3pPr marL="799867">
              <a:defRPr lang="en-US" noProof="0" dirty="0" smtClean="0"/>
            </a:lvl3pPr>
            <a:lvl4pPr marL="1028400">
              <a:defRPr lang="en-US" noProof="0" dirty="0" smtClean="0"/>
            </a:lvl4pPr>
            <a:lvl5pPr marL="1256934">
              <a:defRPr lang="en-US" noProof="0" dirty="0" smtClean="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a:ln w="3175">
            <a:noFill/>
          </a:ln>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3991916005"/>
      </p:ext>
    </p:extLst>
  </p:cSld>
  <p:clrMapOvr>
    <a:masterClrMapping/>
  </p:clrMapOvr>
  <p:extLst>
    <p:ext uri="{DCECCB84-F9BA-43D5-87BE-67443E8EF086}">
      <p15:sldGuideLst xmlns:p15="http://schemas.microsoft.com/office/powerpoint/2012/main">
        <p15:guide id="2" pos="7320">
          <p15:clr>
            <a:srgbClr val="FBAE40"/>
          </p15:clr>
        </p15:guide>
        <p15:guide id="3" orient="horz" pos="984">
          <p15:clr>
            <a:srgbClr val="FBAE40"/>
          </p15:clr>
        </p15:guide>
        <p15:guide id="7" orient="horz" pos="744">
          <p15:clr>
            <a:srgbClr val="FBAE40"/>
          </p15:clr>
        </p15:guide>
        <p15:guide id="9" pos="3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text—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4" y="181087"/>
            <a:ext cx="12190413" cy="5913488"/>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1134414" y="1600201"/>
            <a:ext cx="10246782" cy="1107996"/>
          </a:xfrm>
        </p:spPr>
        <p:txBody>
          <a:bodyPr lIns="0" tIns="0" rIns="0" bIns="0">
            <a:normAutofit/>
          </a:bodyPr>
          <a:lstStyle>
            <a:lvl1pPr>
              <a:defRPr sz="3599" b="0" i="0" baseline="0">
                <a:solidFill>
                  <a:schemeClr val="bg1"/>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3" name="Text Placeholder 2">
            <a:extLst>
              <a:ext uri="{FF2B5EF4-FFF2-40B4-BE49-F238E27FC236}">
                <a16:creationId xmlns:a16="http://schemas.microsoft.com/office/drawing/2014/main" id="{8235A6D0-8A00-407F-B88F-EA1469FAA3D3}"/>
              </a:ext>
            </a:extLst>
          </p:cNvPr>
          <p:cNvSpPr>
            <a:spLocks noGrp="1"/>
          </p:cNvSpPr>
          <p:nvPr>
            <p:ph type="body" sz="quarter" idx="13"/>
          </p:nvPr>
        </p:nvSpPr>
        <p:spPr>
          <a:xfrm>
            <a:off x="1134121" y="2743200"/>
            <a:ext cx="10246772" cy="2971800"/>
          </a:xfrm>
        </p:spPr>
        <p:txBody>
          <a:bodyPr/>
          <a:lstStyle>
            <a:lvl1pPr marL="0" indent="0">
              <a:buFont typeface="Arial" panose="020B0604020202020204" pitchFamily="34" charse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Tree>
    <p:extLst>
      <p:ext uri="{BB962C8B-B14F-4D97-AF65-F5344CB8AC3E}">
        <p14:creationId xmlns:p14="http://schemas.microsoft.com/office/powerpoint/2010/main" val="2938977872"/>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D65383D-5275-4CED-8967-940D9AD52727}"/>
              </a:ext>
            </a:extLst>
          </p:cNvPr>
          <p:cNvSpPr>
            <a:spLocks noGrp="1"/>
          </p:cNvSpPr>
          <p:nvPr>
            <p:ph type="title" hasCustomPrompt="1"/>
          </p:nvPr>
        </p:nvSpPr>
        <p:spPr>
          <a:xfrm>
            <a:off x="794" y="-330810"/>
            <a:ext cx="12207968" cy="193899"/>
          </a:xfrm>
        </p:spPr>
        <p:txBody>
          <a:bodyPr anchor="b" anchorCtr="0">
            <a:spAutoFit/>
          </a:bodyPr>
          <a:lstStyle>
            <a:lvl1pPr>
              <a:defRPr sz="1400"/>
            </a:lvl1pPr>
          </a:lstStyle>
          <a:p>
            <a:r>
              <a:rPr lang="en-US"/>
              <a:t>All slides must have a title for 508 compliance. This title will appear in outline view, but is not visible during slide shows since it is outside the slide area. </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Tree>
    <p:extLst>
      <p:ext uri="{BB962C8B-B14F-4D97-AF65-F5344CB8AC3E}">
        <p14:creationId xmlns:p14="http://schemas.microsoft.com/office/powerpoint/2010/main" val="87245919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20040" y="457200"/>
            <a:ext cx="11428512" cy="1097280"/>
          </a:xfrm>
        </p:spPr>
        <p:txBody>
          <a:bodyPr lIns="0" rIns="0">
            <a:normAutofit/>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20040" y="1600200"/>
            <a:ext cx="7825423" cy="4343445"/>
          </a:xfrm>
          <a:prstGeom prst="rect">
            <a:avLst/>
          </a:prstGeom>
          <a:ln>
            <a:noFill/>
          </a:ln>
        </p:spPr>
        <p:txBody>
          <a:bodyPr vert="horz" lIns="0" tIns="0" rIns="0" bIns="0" rtlCol="0">
            <a:normAutofit/>
          </a:bodyPr>
          <a:lstStyle>
            <a:lvl1pPr marL="0" marR="0" indent="0" algn="l" defTabSz="514247" rtl="0" eaLnBrk="1" fontAlgn="auto" latinLnBrk="0" hangingPunct="1">
              <a:lnSpc>
                <a:spcPct val="105000"/>
              </a:lnSpc>
              <a:spcBef>
                <a:spcPts val="450"/>
              </a:spcBef>
              <a:spcAft>
                <a:spcPts val="0"/>
              </a:spcAft>
              <a:buClrTx/>
              <a:buSzPct val="100000"/>
              <a:buFont typeface="Arial" panose="020B0604020202020204" pitchFamily="34" charset="0"/>
              <a:buNone/>
              <a:tabLst/>
              <a:defRPr sz="1400" baseline="0"/>
            </a:lvl1pPr>
            <a:lvl2pPr marL="171416" indent="-171416">
              <a:lnSpc>
                <a:spcPct val="105000"/>
              </a:lnSpc>
              <a:spcBef>
                <a:spcPts val="450"/>
              </a:spcBef>
              <a:buFont typeface="Arial" panose="020B0604020202020204" pitchFamily="34" charset="0"/>
              <a:buChar char="•"/>
              <a:defRPr sz="1400"/>
            </a:lvl2pPr>
            <a:lvl3pPr marL="342831" indent="-171416">
              <a:lnSpc>
                <a:spcPct val="105000"/>
              </a:lnSpc>
              <a:spcBef>
                <a:spcPts val="450"/>
              </a:spcBef>
              <a:buFont typeface="Calibri" panose="020F0502020204030204" pitchFamily="34" charset="0"/>
              <a:buChar char="–"/>
              <a:defRPr sz="1400"/>
            </a:lvl3pPr>
            <a:lvl4pPr marL="514247" indent="-171416">
              <a:lnSpc>
                <a:spcPct val="105000"/>
              </a:lnSpc>
              <a:spcBef>
                <a:spcPts val="450"/>
              </a:spcBef>
              <a:buFont typeface="Calibri" panose="020F0502020204030204" pitchFamily="34" charset="0"/>
              <a:buChar char="»"/>
              <a:defRPr sz="1400"/>
            </a:lvl4pPr>
            <a:lvl5pPr marL="685663" indent="-171416">
              <a:lnSpc>
                <a:spcPct val="105000"/>
              </a:lnSpc>
              <a:spcBef>
                <a:spcPts val="450"/>
              </a:spcBef>
              <a:buSzPct val="110000"/>
              <a:buFont typeface="Calibri" panose="020F0502020204030204" pitchFamily="34" charset="0"/>
              <a:buChar char="◦"/>
              <a:defRPr sz="1400"/>
            </a:lvl5pPr>
            <a:lvl6pPr marL="857079" indent="-171416">
              <a:lnSpc>
                <a:spcPct val="105000"/>
              </a:lnSpc>
              <a:spcBef>
                <a:spcPts val="450"/>
              </a:spcBef>
              <a:buFont typeface="Calibri" panose="020F0502020204030204" pitchFamily="34" charset="0"/>
              <a:buChar char="›"/>
              <a:defRPr sz="1400"/>
            </a:lvl6pPr>
          </a:lstStyle>
          <a:p>
            <a:pPr marL="0" marR="0" lvl="0" indent="0" algn="l" defTabSz="514247"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DF3B7E30-9A25-4C01-859D-F0A07D4DF71F}"/>
              </a:ext>
            </a:extLst>
          </p:cNvPr>
          <p:cNvSpPr>
            <a:spLocks noGrp="1"/>
          </p:cNvSpPr>
          <p:nvPr>
            <p:ph sz="quarter" idx="10"/>
          </p:nvPr>
        </p:nvSpPr>
        <p:spPr>
          <a:xfrm>
            <a:off x="8191227" y="1604269"/>
            <a:ext cx="3555239" cy="43434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E76D477-5F04-478C-8FED-C4036C83CBEE}"/>
              </a:ext>
            </a:extLst>
          </p:cNvPr>
          <p:cNvSpPr>
            <a:spLocks noGrp="1"/>
          </p:cNvSpPr>
          <p:nvPr>
            <p:ph type="sldNum" sz="quarter" idx="11"/>
          </p:nvPr>
        </p:nvSpPr>
        <p:spPr/>
        <p:txBody>
          <a:bodyPr/>
          <a:lstStyle/>
          <a:p>
            <a:fld id="{BA8CF1B3-96A0-D24B-B5C9-B5B93FF4523E}" type="slidenum">
              <a:rPr lang="en-US" smtClean="0"/>
              <a:pPr/>
              <a:t>‹#›</a:t>
            </a:fld>
            <a:endParaRPr lang="en-US" dirty="0"/>
          </a:p>
        </p:txBody>
      </p:sp>
      <p:pic>
        <p:nvPicPr>
          <p:cNvPr id="6" name="Picture 5">
            <a:extLst>
              <a:ext uri="{FF2B5EF4-FFF2-40B4-BE49-F238E27FC236}">
                <a16:creationId xmlns:a16="http://schemas.microsoft.com/office/drawing/2014/main" id="{7AE78C6E-80F6-4E38-98C7-A0A39072DC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cxnSp>
        <p:nvCxnSpPr>
          <p:cNvPr id="7" name="Straight Connector 6">
            <a:extLst>
              <a:ext uri="{FF2B5EF4-FFF2-40B4-BE49-F238E27FC236}">
                <a16:creationId xmlns:a16="http://schemas.microsoft.com/office/drawing/2014/main" id="{E68BDECE-12FC-4FAA-9D8D-E03EC12EB27C}"/>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C4297430-9FDD-48F9-B968-FD070EBB8D03}"/>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Tree>
    <p:extLst>
      <p:ext uri="{BB962C8B-B14F-4D97-AF65-F5344CB8AC3E}">
        <p14:creationId xmlns:p14="http://schemas.microsoft.com/office/powerpoint/2010/main" val="52017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icture Righ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9E2C36A-620A-4802-B4A1-E35B94BB33AD}"/>
              </a:ext>
            </a:extLst>
          </p:cNvPr>
          <p:cNvSpPr>
            <a:spLocks noGrp="1"/>
          </p:cNvSpPr>
          <p:nvPr>
            <p:ph sz="quarter" idx="11"/>
          </p:nvPr>
        </p:nvSpPr>
        <p:spPr>
          <a:xfrm>
            <a:off x="571425" y="1600200"/>
            <a:ext cx="5339401" cy="4343400"/>
          </a:xfrm>
        </p:spPr>
        <p:txBody>
          <a:bodyPr/>
          <a:lstStyle>
            <a:lvl1pPr marL="0" indent="0">
              <a:buNone/>
              <a:defRPr>
                <a:solidFill>
                  <a:srgbClr val="576F7F"/>
                </a:solidFill>
              </a:defRPr>
            </a:lvl1pPr>
            <a:lvl2pPr>
              <a:defRPr>
                <a:solidFill>
                  <a:srgbClr val="576F7F"/>
                </a:solidFill>
              </a:defRPr>
            </a:lvl2pPr>
            <a:lvl3pPr>
              <a:defRPr>
                <a:solidFill>
                  <a:srgbClr val="576F7F"/>
                </a:solidFill>
              </a:defRPr>
            </a:lvl3pPr>
            <a:lvl4pPr>
              <a:defRPr>
                <a:solidFill>
                  <a:srgbClr val="576F7F"/>
                </a:solidFill>
              </a:defRPr>
            </a:lvl4pPr>
            <a:lvl5pPr>
              <a:defRPr>
                <a:solidFill>
                  <a:srgbClr val="576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p:nvPr>
        </p:nvSpPr>
        <p:spPr>
          <a:xfrm>
            <a:off x="6279269" y="190499"/>
            <a:ext cx="5912731" cy="5905501"/>
          </a:xfrm>
        </p:spPr>
        <p:txBody>
          <a:bodyPr/>
          <a:lstStyle>
            <a:lvl1pPr marL="0" indent="0">
              <a:buNone/>
              <a:defRPr>
                <a:solidFill>
                  <a:srgbClr val="576F7F"/>
                </a:solidFill>
              </a:defRPr>
            </a:lvl1pPr>
          </a:lstStyle>
          <a:p>
            <a:r>
              <a:rPr lang="en-US" dirty="0"/>
              <a:t>Click icon to add picture</a:t>
            </a:r>
          </a:p>
        </p:txBody>
      </p:sp>
      <p:sp>
        <p:nvSpPr>
          <p:cNvPr id="2" name="Slide Number Placeholder 1">
            <a:extLst>
              <a:ext uri="{FF2B5EF4-FFF2-40B4-BE49-F238E27FC236}">
                <a16:creationId xmlns:a16="http://schemas.microsoft.com/office/drawing/2014/main" id="{64944A7A-9C80-4D73-9BB8-D8ABA287B7EF}"/>
              </a:ext>
            </a:extLst>
          </p:cNvPr>
          <p:cNvSpPr>
            <a:spLocks noGrp="1"/>
          </p:cNvSpPr>
          <p:nvPr>
            <p:ph type="sldNum" sz="quarter" idx="12"/>
          </p:nvPr>
        </p:nvSpPr>
        <p:spPr/>
        <p:txBody>
          <a:bodyPr/>
          <a:lstStyle/>
          <a:p>
            <a:fld id="{BA8CF1B3-96A0-D24B-B5C9-B5B93FF4523E}" type="slidenum">
              <a:rPr lang="en-US" smtClean="0"/>
              <a:pPr/>
              <a:t>‹#›</a:t>
            </a:fld>
            <a:endParaRPr lang="en-US" dirty="0"/>
          </a:p>
        </p:txBody>
      </p:sp>
      <p:sp>
        <p:nvSpPr>
          <p:cNvPr id="3" name="Title 2">
            <a:extLst>
              <a:ext uri="{FF2B5EF4-FFF2-40B4-BE49-F238E27FC236}">
                <a16:creationId xmlns:a16="http://schemas.microsoft.com/office/drawing/2014/main" id="{015A64CC-411F-4BD1-B60E-2A9705A95010}"/>
              </a:ext>
            </a:extLst>
          </p:cNvPr>
          <p:cNvSpPr>
            <a:spLocks noGrp="1"/>
          </p:cNvSpPr>
          <p:nvPr>
            <p:ph type="title" hasCustomPrompt="1"/>
          </p:nvPr>
        </p:nvSpPr>
        <p:spPr>
          <a:xfrm>
            <a:off x="571425" y="457200"/>
            <a:ext cx="5339401" cy="1097280"/>
          </a:xfrm>
        </p:spPr>
        <p:txBody>
          <a:bodyPr>
            <a:noAutofit/>
          </a:bodyPr>
          <a:lstStyle>
            <a:lvl1pPr>
              <a:defRPr>
                <a:solidFill>
                  <a:srgbClr val="576F7F"/>
                </a:solidFill>
              </a:defRPr>
            </a:lvl1pPr>
          </a:lstStyle>
          <a:p>
            <a:r>
              <a:rPr lang="en-US"/>
              <a:t>Click to edit Master </a:t>
            </a:r>
            <a:br>
              <a:rPr lang="en-US"/>
            </a:br>
            <a:r>
              <a:rPr lang="en-US"/>
              <a:t>title style</a:t>
            </a:r>
          </a:p>
        </p:txBody>
      </p:sp>
      <p:pic>
        <p:nvPicPr>
          <p:cNvPr id="6" name="Picture 5">
            <a:extLst>
              <a:ext uri="{FF2B5EF4-FFF2-40B4-BE49-F238E27FC236}">
                <a16:creationId xmlns:a16="http://schemas.microsoft.com/office/drawing/2014/main" id="{22CE50B1-10CB-476D-9525-F7845B61EF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cxnSp>
        <p:nvCxnSpPr>
          <p:cNvPr id="8" name="Straight Connector 7">
            <a:extLst>
              <a:ext uri="{FF2B5EF4-FFF2-40B4-BE49-F238E27FC236}">
                <a16:creationId xmlns:a16="http://schemas.microsoft.com/office/drawing/2014/main" id="{B81161CB-5826-4257-B716-02C05ECC4A41}"/>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F935024A-03C1-42CA-9689-73B8928707AF}"/>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Tree>
    <p:extLst>
      <p:ext uri="{BB962C8B-B14F-4D97-AF65-F5344CB8AC3E}">
        <p14:creationId xmlns:p14="http://schemas.microsoft.com/office/powerpoint/2010/main" val="4256041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 text">
    <p:spTree>
      <p:nvGrpSpPr>
        <p:cNvPr id="1" name=""/>
        <p:cNvGrpSpPr/>
        <p:nvPr/>
      </p:nvGrpSpPr>
      <p:grpSpPr>
        <a:xfrm>
          <a:off x="0" y="0"/>
          <a:ext cx="0" cy="0"/>
          <a:chOff x="0" y="0"/>
          <a:chExt cx="0" cy="0"/>
        </a:xfrm>
      </p:grpSpPr>
      <p:sp>
        <p:nvSpPr>
          <p:cNvPr id="2" name="Title 1"/>
          <p:cNvSpPr>
            <a:spLocks noGrp="1"/>
          </p:cNvSpPr>
          <p:nvPr>
            <p:ph type="title"/>
          </p:nvPr>
        </p:nvSpPr>
        <p:spPr>
          <a:xfrm>
            <a:off x="609597" y="509802"/>
            <a:ext cx="10972800" cy="1143000"/>
          </a:xfrm>
          <a:noFill/>
        </p:spPr>
        <p:txBody>
          <a:bodyPr anchor="t"/>
          <a:lstStyle>
            <a:lvl1pPr>
              <a:defRPr>
                <a:solidFill>
                  <a:schemeClr val="tx2"/>
                </a:solidFill>
              </a:defRPr>
            </a:lvl1pPr>
          </a:lstStyle>
          <a:p>
            <a:r>
              <a:rPr lang="en-US"/>
              <a:t>Click to edit Master title style</a:t>
            </a:r>
          </a:p>
        </p:txBody>
      </p:sp>
      <p:sp>
        <p:nvSpPr>
          <p:cNvPr id="10" name="Rectangle 9"/>
          <p:cNvSpPr/>
          <p:nvPr userDrawn="1"/>
        </p:nvSpPr>
        <p:spPr>
          <a:xfrm>
            <a:off x="0" y="6793073"/>
            <a:ext cx="12192000" cy="640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sp>
        <p:nvSpPr>
          <p:cNvPr id="11" name="Rectangle 10"/>
          <p:cNvSpPr/>
          <p:nvPr userDrawn="1"/>
        </p:nvSpPr>
        <p:spPr>
          <a:xfrm>
            <a:off x="0" y="0"/>
            <a:ext cx="12192000" cy="640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sp>
        <p:nvSpPr>
          <p:cNvPr id="14" name="Rectangle 13"/>
          <p:cNvSpPr/>
          <p:nvPr userDrawn="1"/>
        </p:nvSpPr>
        <p:spPr>
          <a:xfrm rot="18900000">
            <a:off x="690372" y="-114251"/>
            <a:ext cx="390011" cy="2925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2"/>
              </a:solidFill>
            </a:endParaRPr>
          </a:p>
        </p:txBody>
      </p:sp>
      <p:sp>
        <p:nvSpPr>
          <p:cNvPr id="12" name="Content Placeholder 2"/>
          <p:cNvSpPr>
            <a:spLocks noGrp="1"/>
          </p:cNvSpPr>
          <p:nvPr>
            <p:ph sz="half" idx="1"/>
          </p:nvPr>
        </p:nvSpPr>
        <p:spPr>
          <a:xfrm>
            <a:off x="609597" y="1819175"/>
            <a:ext cx="10972800" cy="4525963"/>
          </a:xfrm>
          <a:noFill/>
        </p:spPr>
        <p:txBody>
          <a:bodyPr>
            <a:normAutofit/>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6006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4210380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1775664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3200616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3014624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2392189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332910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4" y="181087"/>
            <a:ext cx="12190413" cy="5913488"/>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b="0" cap="none" spc="0" noProof="0" dirty="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1134414" y="2765636"/>
            <a:ext cx="10246782" cy="1615864"/>
          </a:xfrm>
        </p:spPr>
        <p:txBody>
          <a:bodyPr lIns="0" tIns="0" rIns="0" bIns="0">
            <a:normAutofit/>
          </a:bodyPr>
          <a:lstStyle>
            <a:lvl1pPr>
              <a:defRPr sz="3599" b="0" i="0" baseline="0">
                <a:solidFill>
                  <a:schemeClr val="tx1"/>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607197653"/>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2540816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1526563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3851780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3040647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570ECC-BD25-4B2E-839B-A30DCDE34BD9}" type="datetimeFigureOut">
              <a:rPr lang="en-US" smtClean="0"/>
              <a:t>12/15/2021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19C4B4-FDD2-452F-A655-398F3EC65D4D}" type="slidenum">
              <a:rPr lang="en-US" smtClean="0"/>
              <a:t>‹#›</a:t>
            </a:fld>
            <a:endParaRPr lang="en-US" dirty="0"/>
          </a:p>
        </p:txBody>
      </p:sp>
    </p:spTree>
    <p:extLst>
      <p:ext uri="{BB962C8B-B14F-4D97-AF65-F5344CB8AC3E}">
        <p14:creationId xmlns:p14="http://schemas.microsoft.com/office/powerpoint/2010/main" val="3182574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ext left/Image right— 05a">
    <p:spTree>
      <p:nvGrpSpPr>
        <p:cNvPr id="1" name=""/>
        <p:cNvGrpSpPr/>
        <p:nvPr/>
      </p:nvGrpSpPr>
      <p:grpSpPr>
        <a:xfrm>
          <a:off x="0" y="0"/>
          <a:ext cx="0" cy="0"/>
          <a:chOff x="0" y="0"/>
          <a:chExt cx="0" cy="0"/>
        </a:xfrm>
      </p:grpSpPr>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 name="Title 1"/>
          <p:cNvSpPr>
            <a:spLocks noGrp="1"/>
          </p:cNvSpPr>
          <p:nvPr>
            <p:ph type="ctrTitle"/>
          </p:nvPr>
        </p:nvSpPr>
        <p:spPr>
          <a:xfrm>
            <a:off x="572220" y="571501"/>
            <a:ext cx="11047561" cy="609588"/>
          </a:xfrm>
        </p:spPr>
        <p:txBody>
          <a:bodyPr lIns="0" tIns="0" rIns="0" bIns="0">
            <a:normAutofit/>
          </a:bodyPr>
          <a:lstStyle>
            <a:lvl1pPr>
              <a:defRPr sz="33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572219" y="1577340"/>
            <a:ext cx="5333304" cy="4152899"/>
          </a:xfrm>
        </p:spPr>
        <p:txBody>
          <a:bodyPr>
            <a:normAutofit/>
          </a:bodyPr>
          <a:lstStyle>
            <a:lvl1pPr marL="228533" indent="-228533">
              <a:buFont typeface="Arial" panose="020B0604020202020204" pitchFamily="34" charset="0"/>
              <a:buChar char="•"/>
              <a:defRPr sz="14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218859"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4" name="Content Placeholder 3">
            <a:extLst>
              <a:ext uri="{FF2B5EF4-FFF2-40B4-BE49-F238E27FC236}">
                <a16:creationId xmlns:a16="http://schemas.microsoft.com/office/drawing/2014/main" id="{59F952F6-3496-4422-A276-45DB0A196AAC}"/>
              </a:ext>
            </a:extLst>
          </p:cNvPr>
          <p:cNvSpPr>
            <a:spLocks noGrp="1"/>
          </p:cNvSpPr>
          <p:nvPr>
            <p:ph sz="quarter" idx="18" hasCustomPrompt="1"/>
          </p:nvPr>
        </p:nvSpPr>
        <p:spPr>
          <a:xfrm>
            <a:off x="6280380" y="1577341"/>
            <a:ext cx="5339401" cy="4152900"/>
          </a:xfrm>
        </p:spPr>
        <p:txBody>
          <a:bodyPr/>
          <a:lstStyle>
            <a:lvl1pPr>
              <a:defRPr/>
            </a:lvl1pPr>
          </a:lstStyle>
          <a:p>
            <a:pPr lvl="0"/>
            <a:r>
              <a:rPr lang="en-US"/>
              <a:t>Text, table, chart, SmartArt, or picture</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Tree>
    <p:extLst>
      <p:ext uri="{BB962C8B-B14F-4D97-AF65-F5344CB8AC3E}">
        <p14:creationId xmlns:p14="http://schemas.microsoft.com/office/powerpoint/2010/main" val="3989504712"/>
      </p:ext>
    </p:extLst>
  </p:cSld>
  <p:clrMapOvr>
    <a:masterClrMapping/>
  </p:clrMapOvr>
  <p:extLst>
    <p:ext uri="{DCECCB84-F9BA-43D5-87BE-67443E8EF086}">
      <p15:sldGuideLst xmlns:p15="http://schemas.microsoft.com/office/powerpoint/2012/main">
        <p15:guide id="1" orient="horz" pos="7680">
          <p15:clr>
            <a:srgbClr val="FBAE40"/>
          </p15:clr>
        </p15:guide>
        <p15:guide id="3" orient="horz" pos="360">
          <p15:clr>
            <a:srgbClr val="FBAE40"/>
          </p15:clr>
        </p15:guide>
        <p15:guide id="5" pos="14881">
          <p15:clr>
            <a:srgbClr val="FBAE40"/>
          </p15:clr>
        </p15:guide>
        <p15:guide id="6" pos="14641">
          <p15:clr>
            <a:srgbClr val="FBAE40"/>
          </p15:clr>
        </p15:guide>
        <p15:guide id="7" orient="horz" pos="744">
          <p15:clr>
            <a:srgbClr val="FBAE40"/>
          </p15:clr>
        </p15:guide>
        <p15:guide id="8" orient="horz" pos="7200">
          <p15:clr>
            <a:srgbClr val="FBAE40"/>
          </p15:clr>
        </p15:guide>
        <p15:guide id="9" pos="360">
          <p15:clr>
            <a:srgbClr val="FBAE40"/>
          </p15:clr>
        </p15:guide>
        <p15:guide id="11" pos="7320">
          <p15:clr>
            <a:srgbClr val="FBAE40"/>
          </p15:clr>
        </p15:guide>
        <p15:guide id="12" orient="horz" pos="990">
          <p15:clr>
            <a:srgbClr val="FBAE40"/>
          </p15:clr>
        </p15:guide>
        <p15:guide id="13" orient="horz" pos="3610">
          <p15:clr>
            <a:srgbClr val="FBAE40"/>
          </p15:clr>
        </p15:guide>
        <p15:guide id="16" pos="3720">
          <p15:clr>
            <a:srgbClr val="FBAE40"/>
          </p15:clr>
        </p15:guide>
        <p15:guide id="17" pos="395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D65383D-5275-4CED-8967-940D9AD52727}"/>
              </a:ext>
            </a:extLst>
          </p:cNvPr>
          <p:cNvSpPr>
            <a:spLocks noGrp="1"/>
          </p:cNvSpPr>
          <p:nvPr>
            <p:ph type="title" hasCustomPrompt="1"/>
          </p:nvPr>
        </p:nvSpPr>
        <p:spPr>
          <a:xfrm>
            <a:off x="794" y="-330810"/>
            <a:ext cx="12207968" cy="193899"/>
          </a:xfrm>
        </p:spPr>
        <p:txBody>
          <a:bodyPr anchor="b" anchorCtr="0">
            <a:spAutoFit/>
          </a:bodyPr>
          <a:lstStyle>
            <a:lvl1pPr>
              <a:defRPr sz="1400"/>
            </a:lvl1pPr>
          </a:lstStyle>
          <a:p>
            <a:r>
              <a:rPr lang="en-US" dirty="0"/>
              <a:t>All slides must have a title for 508 compliance. This title will appear in outline view, but is not visible during slide shows since it is outside the slide area. </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Tree>
    <p:extLst>
      <p:ext uri="{BB962C8B-B14F-4D97-AF65-F5344CB8AC3E}">
        <p14:creationId xmlns:p14="http://schemas.microsoft.com/office/powerpoint/2010/main" val="21137823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with text—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794" y="181087"/>
            <a:ext cx="12190413" cy="5913488"/>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b="0" cap="none" spc="0" dirty="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1134414" y="1600201"/>
            <a:ext cx="10246782" cy="1107996"/>
          </a:xfrm>
        </p:spPr>
        <p:txBody>
          <a:bodyPr lIns="0" tIns="0" rIns="0" bIns="0">
            <a:normAutofit/>
          </a:bodyPr>
          <a:lstStyle>
            <a:lvl1pPr>
              <a:defRPr sz="3599" b="0" i="0" baseline="0">
                <a:solidFill>
                  <a:schemeClr val="tx1"/>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3" name="Text Placeholder 2">
            <a:extLst>
              <a:ext uri="{FF2B5EF4-FFF2-40B4-BE49-F238E27FC236}">
                <a16:creationId xmlns:a16="http://schemas.microsoft.com/office/drawing/2014/main" id="{0D7E47CB-C07A-4C36-B601-F4565DEA2B3D}"/>
              </a:ext>
            </a:extLst>
          </p:cNvPr>
          <p:cNvSpPr>
            <a:spLocks noGrp="1"/>
          </p:cNvSpPr>
          <p:nvPr>
            <p:ph type="body" sz="quarter" idx="13"/>
          </p:nvPr>
        </p:nvSpPr>
        <p:spPr>
          <a:xfrm>
            <a:off x="1134121" y="2743200"/>
            <a:ext cx="10246772" cy="2971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spTree>
    <p:extLst>
      <p:ext uri="{BB962C8B-B14F-4D97-AF65-F5344CB8AC3E}">
        <p14:creationId xmlns:p14="http://schemas.microsoft.com/office/powerpoint/2010/main" val="2402510655"/>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1134414" y="2765636"/>
            <a:ext cx="10246782" cy="1615864"/>
          </a:xfrm>
        </p:spPr>
        <p:txBody>
          <a:bodyPr lIns="0" tIns="0" rIns="0" bIns="0">
            <a:normAutofit/>
          </a:bodyPr>
          <a:lstStyle>
            <a:lvl1pPr>
              <a:defRPr sz="35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Tree>
    <p:extLst>
      <p:ext uri="{BB962C8B-B14F-4D97-AF65-F5344CB8AC3E}">
        <p14:creationId xmlns:p14="http://schemas.microsoft.com/office/powerpoint/2010/main" val="2895224711"/>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ith text— Whit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1134414" y="1600201"/>
            <a:ext cx="10246782" cy="1107996"/>
          </a:xfrm>
        </p:spPr>
        <p:txBody>
          <a:bodyPr lIns="0" tIns="0" rIns="0" bIns="0">
            <a:normAutofit/>
          </a:bodyPr>
          <a:lstStyle>
            <a:lvl1pPr>
              <a:defRPr sz="3599" b="0" i="0" baseline="0">
                <a:solidFill>
                  <a:srgbClr val="576F7F"/>
                </a:solidFill>
                <a:latin typeface="Times New Roman" panose="02020603050405020304" pitchFamily="18" charset="0"/>
                <a:cs typeface="Times New Roman" panose="02020603050405020304" pitchFamily="18" charset="0"/>
              </a:defRPr>
            </a:lvl1pPr>
          </a:lstStyle>
          <a:p>
            <a:r>
              <a:rPr lang="en-US" noProof="0"/>
              <a:t>Click to edit Master title style</a:t>
            </a:r>
            <a:br>
              <a:rPr lang="en-US" noProof="0"/>
            </a:br>
            <a:r>
              <a:rPr lang="en-US" noProof="0"/>
              <a:t>2nd line</a:t>
            </a:r>
          </a:p>
        </p:txBody>
      </p:sp>
      <p:sp>
        <p:nvSpPr>
          <p:cNvPr id="3" name="Text Placeholder 2">
            <a:extLst>
              <a:ext uri="{FF2B5EF4-FFF2-40B4-BE49-F238E27FC236}">
                <a16:creationId xmlns:a16="http://schemas.microsoft.com/office/drawing/2014/main" id="{0D7E47CB-C07A-4C36-B601-F4565DEA2B3D}"/>
              </a:ext>
            </a:extLst>
          </p:cNvPr>
          <p:cNvSpPr>
            <a:spLocks noGrp="1"/>
          </p:cNvSpPr>
          <p:nvPr>
            <p:ph type="body" sz="quarter" idx="13"/>
          </p:nvPr>
        </p:nvSpPr>
        <p:spPr>
          <a:xfrm>
            <a:off x="1134121" y="2743200"/>
            <a:ext cx="10246772" cy="2971800"/>
          </a:xfrm>
        </p:spPr>
        <p:txBody>
          <a:bodyPr/>
          <a:lstStyle>
            <a:lvl1pPr>
              <a:defRPr>
                <a:solidFill>
                  <a:srgbClr val="576F7F"/>
                </a:solidFill>
              </a:defRPr>
            </a:lvl1pPr>
            <a:lvl2pPr>
              <a:defRPr>
                <a:solidFill>
                  <a:srgbClr val="576F7F"/>
                </a:solidFill>
              </a:defRPr>
            </a:lvl2pPr>
            <a:lvl3pPr>
              <a:defRPr>
                <a:solidFill>
                  <a:srgbClr val="576F7F"/>
                </a:solidFill>
              </a:defRPr>
            </a:lvl3pPr>
            <a:lvl4pPr>
              <a:defRPr>
                <a:solidFill>
                  <a:srgbClr val="576F7F"/>
                </a:solidFill>
              </a:defRPr>
            </a:lvl4pPr>
            <a:lvl5pPr>
              <a:defRPr>
                <a:solidFill>
                  <a:srgbClr val="576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uk-UA" smtClean="0"/>
              <a:pPr/>
              <a:t>‹#›</a:t>
            </a:fld>
            <a:endParaRPr lang="uk-UA"/>
          </a:p>
        </p:txBody>
      </p:sp>
      <p:cxnSp>
        <p:nvCxnSpPr>
          <p:cNvPr id="8" name="Straight Connector 7">
            <a:extLst>
              <a:ext uri="{FF2B5EF4-FFF2-40B4-BE49-F238E27FC236}">
                <a16:creationId xmlns:a16="http://schemas.microsoft.com/office/drawing/2014/main" id="{A5774713-1115-4A1E-8980-0D3BE6887245}"/>
              </a:ext>
            </a:extLst>
          </p:cNvPr>
          <p:cNvCxnSpPr/>
          <p:nvPr userDrawn="1"/>
        </p:nvCxnSpPr>
        <p:spPr>
          <a:xfrm>
            <a:off x="378571" y="6094575"/>
            <a:ext cx="11428511"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D3A82E03-9517-40EB-9C83-C4B7E8A50666}"/>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pic>
        <p:nvPicPr>
          <p:cNvPr id="10" name="Picture 9">
            <a:extLst>
              <a:ext uri="{FF2B5EF4-FFF2-40B4-BE49-F238E27FC236}">
                <a16:creationId xmlns:a16="http://schemas.microsoft.com/office/drawing/2014/main" id="{A0EEDB7C-2DB1-4C0A-8D34-7796170A49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Tree>
    <p:extLst>
      <p:ext uri="{BB962C8B-B14F-4D97-AF65-F5344CB8AC3E}">
        <p14:creationId xmlns:p14="http://schemas.microsoft.com/office/powerpoint/2010/main" val="2783934618"/>
      </p:ext>
    </p:extLst>
  </p:cSld>
  <p:clrMapOvr>
    <a:masterClrMapping/>
  </p:clrMapOvr>
  <p:extLst>
    <p:ext uri="{DCECCB84-F9BA-43D5-87BE-67443E8EF086}">
      <p15:sldGuideLst xmlns:p15="http://schemas.microsoft.com/office/powerpoint/2012/main">
        <p15:guide id="4" pos="72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9474F18-4726-4579-B687-F97E661B2ADB}"/>
              </a:ext>
            </a:extLst>
          </p:cNvPr>
          <p:cNvSpPr>
            <a:spLocks noGrp="1"/>
          </p:cNvSpPr>
          <p:nvPr>
            <p:ph type="title" hasCustomPrompt="1"/>
          </p:nvPr>
        </p:nvSpPr>
        <p:spPr>
          <a:xfrm>
            <a:off x="794" y="-330810"/>
            <a:ext cx="12207968" cy="193899"/>
          </a:xfrm>
        </p:spPr>
        <p:txBody>
          <a:bodyPr anchor="b" anchorCtr="0">
            <a:spAutoFit/>
          </a:bodyPr>
          <a:lstStyle>
            <a:lvl1pPr>
              <a:defRPr sz="1400"/>
            </a:lvl1pPr>
          </a:lstStyle>
          <a:p>
            <a:r>
              <a:rPr lang="en-US"/>
              <a:t>All slides must have a title for 508 compliance. This title will appear in outline view, but is not visible during slide shows since it is outside the slide area. </a:t>
            </a:r>
          </a:p>
        </p:txBody>
      </p:sp>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5967" y="181087"/>
            <a:ext cx="12207968" cy="5913488"/>
          </a:xfrm>
          <a:prstGeom prst="rect">
            <a:avLst/>
          </a:prstGeom>
        </p:spPr>
        <p:txBody>
          <a:bodyPr/>
          <a:lstStyle/>
          <a:p>
            <a:r>
              <a:rPr lang="en-US" noProof="0" dirty="0"/>
              <a:t>Click icon to add picture</a:t>
            </a:r>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917" y="6227852"/>
            <a:ext cx="1904752" cy="449061"/>
          </a:xfrm>
          <a:prstGeom prst="rect">
            <a:avLst/>
          </a:prstGeom>
        </p:spPr>
      </p:pic>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11335706" y="6293197"/>
            <a:ext cx="475344" cy="366183"/>
          </a:xfrm>
        </p:spPr>
        <p:txBody>
          <a:bodyPr/>
          <a:lstStyle>
            <a:lvl1pPr algn="r">
              <a:defRPr>
                <a:solidFill>
                  <a:srgbClr val="576F7F"/>
                </a:solidFill>
              </a:defRPr>
            </a:lvl1pPr>
          </a:lstStyle>
          <a:p>
            <a:fld id="{BA8CF1B3-96A0-D24B-B5C9-B5B93FF4523E}" type="slidenum">
              <a:rPr lang="en-US" noProof="0" smtClean="0"/>
              <a:pPr/>
              <a:t>‹#›</a:t>
            </a:fld>
            <a:endParaRPr lang="en-US" noProof="0" dirty="0"/>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794" y="1"/>
            <a:ext cx="12190413"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399" noProof="0" dirty="0"/>
          </a:p>
        </p:txBody>
      </p:sp>
    </p:spTree>
    <p:extLst>
      <p:ext uri="{BB962C8B-B14F-4D97-AF65-F5344CB8AC3E}">
        <p14:creationId xmlns:p14="http://schemas.microsoft.com/office/powerpoint/2010/main" val="317140847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120" y="576072"/>
            <a:ext cx="11049758" cy="612648"/>
          </a:xfrm>
          <a:prstGeom prst="rect">
            <a:avLst/>
          </a:prstGeom>
        </p:spPr>
        <p:txBody>
          <a:bodyPr vert="horz" lIns="0" tIns="0" rIns="0" bIns="0" rtlCol="0" anchor="t" anchorCtr="0">
            <a:normAutofit/>
          </a:bodyPr>
          <a:lstStyle/>
          <a:p>
            <a:endParaRPr lang="en-US"/>
          </a:p>
        </p:txBody>
      </p:sp>
      <p:sp>
        <p:nvSpPr>
          <p:cNvPr id="3" name="Text Placeholder 2"/>
          <p:cNvSpPr>
            <a:spLocks noGrp="1"/>
          </p:cNvSpPr>
          <p:nvPr>
            <p:ph type="body" idx="1"/>
          </p:nvPr>
        </p:nvSpPr>
        <p:spPr>
          <a:xfrm>
            <a:off x="571120" y="1572768"/>
            <a:ext cx="11049758" cy="414222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33451" y="6292780"/>
            <a:ext cx="477523" cy="366180"/>
          </a:xfrm>
          <a:prstGeom prst="rect">
            <a:avLst/>
          </a:prstGeom>
        </p:spPr>
        <p:txBody>
          <a:bodyPr vert="horz" lIns="0" tIns="0" rIns="0" bIns="0" rtlCol="0" anchor="ctr"/>
          <a:lstStyle>
            <a:lvl1pPr algn="r">
              <a:defRPr sz="1200">
                <a:solidFill>
                  <a:srgbClr val="576F7F"/>
                </a:solidFill>
              </a:defRPr>
            </a:lvl1pPr>
          </a:lstStyle>
          <a:p>
            <a:fld id="{1EC87DC6-08C9-425A-98F4-C2C9E61CAB33}" type="slidenum">
              <a:rPr lang="en-US" smtClean="0"/>
              <a:pPr/>
              <a:t>‹#›</a:t>
            </a:fld>
            <a:endParaRPr lang="en-US" dirty="0"/>
          </a:p>
        </p:txBody>
      </p:sp>
    </p:spTree>
    <p:extLst>
      <p:ext uri="{BB962C8B-B14F-4D97-AF65-F5344CB8AC3E}">
        <p14:creationId xmlns:p14="http://schemas.microsoft.com/office/powerpoint/2010/main" val="20485044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Lst>
  <p:hf hdr="0" ftr="0" dt="0"/>
  <p:txStyles>
    <p:titleStyle>
      <a:lvl1pPr algn="l" defTabSz="914256" rtl="0" eaLnBrk="1" latinLnBrk="0" hangingPunct="1">
        <a:lnSpc>
          <a:spcPct val="90000"/>
        </a:lnSpc>
        <a:spcBef>
          <a:spcPct val="0"/>
        </a:spcBef>
        <a:buNone/>
        <a:defRPr sz="3400" kern="1200">
          <a:solidFill>
            <a:srgbClr val="576F7F"/>
          </a:solidFill>
          <a:latin typeface="+mj-lt"/>
          <a:ea typeface="+mj-ea"/>
          <a:cs typeface="+mj-cs"/>
        </a:defRPr>
      </a:lvl1pPr>
    </p:titleStyle>
    <p:bodyStyle>
      <a:lvl1pPr marL="0" indent="0" algn="l" defTabSz="914256" rtl="0" eaLnBrk="1" latinLnBrk="0" hangingPunct="1">
        <a:lnSpc>
          <a:spcPct val="100000"/>
        </a:lnSpc>
        <a:spcBef>
          <a:spcPts val="1800"/>
        </a:spcBef>
        <a:buFont typeface="Arial" panose="020B0604020202020204" pitchFamily="34" charset="0"/>
        <a:buNone/>
        <a:defRPr sz="2400" kern="1200">
          <a:solidFill>
            <a:srgbClr val="576F7F"/>
          </a:solidFill>
          <a:latin typeface="+mn-lt"/>
          <a:ea typeface="+mn-ea"/>
          <a:cs typeface="+mn-cs"/>
        </a:defRPr>
      </a:lvl1pPr>
      <a:lvl2pPr marL="228600" indent="-228564" algn="l" defTabSz="914256" rtl="0" eaLnBrk="1" latinLnBrk="0" hangingPunct="1">
        <a:lnSpc>
          <a:spcPct val="100000"/>
        </a:lnSpc>
        <a:spcBef>
          <a:spcPts val="600"/>
        </a:spcBef>
        <a:buFont typeface="Arial" panose="020B0604020202020204" pitchFamily="34" charset="0"/>
        <a:buChar char="•"/>
        <a:defRPr sz="1400" kern="1200">
          <a:solidFill>
            <a:srgbClr val="576F7F"/>
          </a:solidFill>
          <a:latin typeface="+mn-lt"/>
          <a:ea typeface="+mn-ea"/>
          <a:cs typeface="+mn-cs"/>
        </a:defRPr>
      </a:lvl2pPr>
      <a:lvl3pPr marL="457200" indent="-228564" algn="l" defTabSz="914256" rtl="0" eaLnBrk="1" latinLnBrk="0" hangingPunct="1">
        <a:lnSpc>
          <a:spcPct val="100000"/>
        </a:lnSpc>
        <a:spcBef>
          <a:spcPts val="600"/>
        </a:spcBef>
        <a:buFont typeface="Times New Roman" panose="02020603050405020304" pitchFamily="18" charset="0"/>
        <a:buChar char="–"/>
        <a:defRPr sz="1400" kern="1200">
          <a:solidFill>
            <a:srgbClr val="576F7F"/>
          </a:solidFill>
          <a:latin typeface="+mn-lt"/>
          <a:ea typeface="+mn-ea"/>
          <a:cs typeface="+mn-cs"/>
        </a:defRPr>
      </a:lvl3pPr>
      <a:lvl4pPr marL="685800" indent="-228564" algn="l" defTabSz="914256" rtl="0" eaLnBrk="1" latinLnBrk="0" hangingPunct="1">
        <a:lnSpc>
          <a:spcPct val="100000"/>
        </a:lnSpc>
        <a:spcBef>
          <a:spcPts val="600"/>
        </a:spcBef>
        <a:buFont typeface="Arial" panose="020B0604020202020204" pitchFamily="34" charset="0"/>
        <a:buChar char="»"/>
        <a:defRPr sz="1400" kern="1200">
          <a:solidFill>
            <a:srgbClr val="576F7F"/>
          </a:solidFill>
          <a:latin typeface="+mn-lt"/>
          <a:ea typeface="+mn-ea"/>
          <a:cs typeface="+mn-cs"/>
        </a:defRPr>
      </a:lvl4pPr>
      <a:lvl5pPr marL="914400" indent="-228564" algn="l" defTabSz="914256" rtl="0" eaLnBrk="1" latinLnBrk="0" hangingPunct="1">
        <a:lnSpc>
          <a:spcPct val="100000"/>
        </a:lnSpc>
        <a:spcBef>
          <a:spcPts val="600"/>
        </a:spcBef>
        <a:buFont typeface="Times New Roman" panose="02020603050405020304" pitchFamily="18" charset="0"/>
        <a:buChar char="◦"/>
        <a:defRPr sz="1400" kern="1200">
          <a:solidFill>
            <a:srgbClr val="576F7F"/>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7"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3" algn="l" defTabSz="914256" rtl="0" eaLnBrk="1" latinLnBrk="0" hangingPunct="1">
        <a:defRPr sz="1800" kern="1200">
          <a:solidFill>
            <a:schemeClr val="tx1"/>
          </a:solidFill>
          <a:latin typeface="+mn-lt"/>
          <a:ea typeface="+mn-ea"/>
          <a:cs typeface="+mn-cs"/>
        </a:defRPr>
      </a:lvl4pPr>
      <a:lvl5pPr marL="1828510" algn="l" defTabSz="914256" rtl="0" eaLnBrk="1" latinLnBrk="0" hangingPunct="1">
        <a:defRPr sz="1800" kern="1200">
          <a:solidFill>
            <a:schemeClr val="tx1"/>
          </a:solidFill>
          <a:latin typeface="+mn-lt"/>
          <a:ea typeface="+mn-ea"/>
          <a:cs typeface="+mn-cs"/>
        </a:defRPr>
      </a:lvl5pPr>
      <a:lvl6pPr marL="2285638" algn="l" defTabSz="914256" rtl="0" eaLnBrk="1" latinLnBrk="0" hangingPunct="1">
        <a:defRPr sz="1800" kern="1200">
          <a:solidFill>
            <a:schemeClr val="tx1"/>
          </a:solidFill>
          <a:latin typeface="+mn-lt"/>
          <a:ea typeface="+mn-ea"/>
          <a:cs typeface="+mn-cs"/>
        </a:defRPr>
      </a:lvl6pPr>
      <a:lvl7pPr marL="2742765" algn="l" defTabSz="914256" rtl="0" eaLnBrk="1" latinLnBrk="0" hangingPunct="1">
        <a:defRPr sz="1800" kern="1200">
          <a:solidFill>
            <a:schemeClr val="tx1"/>
          </a:solidFill>
          <a:latin typeface="+mn-lt"/>
          <a:ea typeface="+mn-ea"/>
          <a:cs typeface="+mn-cs"/>
        </a:defRPr>
      </a:lvl7pPr>
      <a:lvl8pPr marL="3199893" algn="l" defTabSz="914256" rtl="0" eaLnBrk="1" latinLnBrk="0" hangingPunct="1">
        <a:defRPr sz="1800" kern="1200">
          <a:solidFill>
            <a:schemeClr val="tx1"/>
          </a:solidFill>
          <a:latin typeface="+mn-lt"/>
          <a:ea typeface="+mn-ea"/>
          <a:cs typeface="+mn-cs"/>
        </a:defRPr>
      </a:lvl8pPr>
      <a:lvl9pPr marL="3657021" algn="l" defTabSz="9142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87DC6-08C9-425A-98F4-C2C9E61CAB33}" type="slidenum">
              <a:rPr lang="en-US" smtClean="0"/>
              <a:pPr/>
              <a:t>‹#›</a:t>
            </a:fld>
            <a:endParaRPr lang="en-US" dirty="0"/>
          </a:p>
        </p:txBody>
      </p:sp>
    </p:spTree>
    <p:extLst>
      <p:ext uri="{BB962C8B-B14F-4D97-AF65-F5344CB8AC3E}">
        <p14:creationId xmlns:p14="http://schemas.microsoft.com/office/powerpoint/2010/main" val="12564963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2" r:id="rId12"/>
    <p:sldLayoutId id="214748376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54.sv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56.sv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58.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54.svg"/></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64.png"/></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56.svg"/></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openxmlformats.org/officeDocument/2006/relationships/image" Target="../media/image67.svg"/></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image" Target="../media/image69.sv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multi coloured wooden stick figures">
            <a:extLst>
              <a:ext uri="{FF2B5EF4-FFF2-40B4-BE49-F238E27FC236}">
                <a16:creationId xmlns:a16="http://schemas.microsoft.com/office/drawing/2014/main" id="{534C6837-0318-46CF-863B-205AD442C082}"/>
              </a:ext>
            </a:extLst>
          </p:cNvPr>
          <p:cNvPicPr>
            <a:picLocks noChangeAspect="1"/>
          </p:cNvPicPr>
          <p:nvPr/>
        </p:nvPicPr>
        <p:blipFill rotWithShape="1">
          <a:blip r:embed="rId3"/>
          <a:srcRect t="9091" r="20426"/>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3A30B3-804A-4898-9463-DFA91016649D}"/>
              </a:ext>
            </a:extLst>
          </p:cNvPr>
          <p:cNvSpPr>
            <a:spLocks noGrp="1"/>
          </p:cNvSpPr>
          <p:nvPr>
            <p:ph type="ctrTitle"/>
          </p:nvPr>
        </p:nvSpPr>
        <p:spPr>
          <a:xfrm>
            <a:off x="477981" y="1122363"/>
            <a:ext cx="4822152" cy="4177770"/>
          </a:xfrm>
        </p:spPr>
        <p:txBody>
          <a:bodyPr lIns="0" anchor="b">
            <a:normAutofit/>
          </a:bodyPr>
          <a:lstStyle/>
          <a:p>
            <a:pPr algn="l"/>
            <a:r>
              <a:rPr lang="en-US" sz="4000" dirty="0"/>
              <a:t>Engaging Community and Cross Sector Organizations to Support Adolescents in School and Life</a:t>
            </a:r>
            <a:br>
              <a:rPr lang="en-US" sz="4000" dirty="0"/>
            </a:br>
            <a:br>
              <a:rPr lang="en-US" sz="4000" dirty="0"/>
            </a:br>
            <a:endParaRPr lang="en-US" sz="40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74413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reaching for a paper on a table full of paper and sticky notes">
            <a:extLst>
              <a:ext uri="{FF2B5EF4-FFF2-40B4-BE49-F238E27FC236}">
                <a16:creationId xmlns:a16="http://schemas.microsoft.com/office/drawing/2014/main" id="{52DEBC85-41A6-44A2-882E-40070C3A60F0}"/>
              </a:ext>
            </a:extLst>
          </p:cNvPr>
          <p:cNvPicPr>
            <a:picLocks noChangeAspect="1"/>
          </p:cNvPicPr>
          <p:nvPr/>
        </p:nvPicPr>
        <p:blipFill rotWithShape="1">
          <a:blip r:embed="rId2"/>
          <a:srcRect t="9091" r="23298"/>
          <a:stretch/>
        </p:blipFill>
        <p:spPr>
          <a:xfrm>
            <a:off x="3523488" y="10"/>
            <a:ext cx="8668512" cy="6857990"/>
          </a:xfrm>
          <a:prstGeom prst="rect">
            <a:avLst/>
          </a:prstGeom>
        </p:spPr>
      </p:pic>
      <p:sp>
        <p:nvSpPr>
          <p:cNvPr id="29"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C3CC8C-6BEA-4BDB-B17C-F5C34D0C7163}"/>
              </a:ext>
            </a:extLst>
          </p:cNvPr>
          <p:cNvSpPr>
            <a:spLocks noGrp="1"/>
          </p:cNvSpPr>
          <p:nvPr>
            <p:ph type="title"/>
          </p:nvPr>
        </p:nvSpPr>
        <p:spPr>
          <a:xfrm>
            <a:off x="477981" y="1122363"/>
            <a:ext cx="4023360" cy="3204134"/>
          </a:xfrm>
        </p:spPr>
        <p:txBody>
          <a:bodyPr vert="horz" lIns="0" tIns="45720" rIns="91440" bIns="45720" rtlCol="0" anchor="b">
            <a:normAutofit/>
          </a:bodyPr>
          <a:lstStyle/>
          <a:p>
            <a:r>
              <a:rPr lang="en-US" dirty="0"/>
              <a:t>Module 2: Community Resources Charts </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56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B5C00-5E92-40C2-B427-34F340224DD3}"/>
              </a:ext>
            </a:extLst>
          </p:cNvPr>
          <p:cNvSpPr>
            <a:spLocks noGrp="1"/>
          </p:cNvSpPr>
          <p:nvPr>
            <p:ph type="title"/>
          </p:nvPr>
        </p:nvSpPr>
        <p:spPr>
          <a:xfrm>
            <a:off x="960100" y="978102"/>
            <a:ext cx="10588434" cy="1062644"/>
          </a:xfrm>
        </p:spPr>
        <p:txBody>
          <a:bodyPr anchor="b">
            <a:noAutofit/>
          </a:bodyPr>
          <a:lstStyle/>
          <a:p>
            <a:r>
              <a:rPr lang="en-US" dirty="0"/>
              <a:t>Community Resources Charts: Group Brainstorming Instructions</a:t>
            </a:r>
          </a:p>
        </p:txBody>
      </p:sp>
      <p:cxnSp>
        <p:nvCxnSpPr>
          <p:cNvPr id="9"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Treasure Map with solid fill">
            <a:extLst>
              <a:ext uri="{FF2B5EF4-FFF2-40B4-BE49-F238E27FC236}">
                <a16:creationId xmlns:a16="http://schemas.microsoft.com/office/drawing/2014/main" id="{64FA8EE7-3913-4990-91C1-6455C9B693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5F42F8FF-0BD7-4FBB-9E18-1BF8AC0FB8B7}"/>
              </a:ext>
            </a:extLst>
          </p:cNvPr>
          <p:cNvSpPr>
            <a:spLocks noGrp="1"/>
          </p:cNvSpPr>
          <p:nvPr>
            <p:ph idx="1"/>
          </p:nvPr>
        </p:nvSpPr>
        <p:spPr>
          <a:xfrm>
            <a:off x="4955354" y="2682433"/>
            <a:ext cx="6282169" cy="3215749"/>
          </a:xfrm>
        </p:spPr>
        <p:txBody>
          <a:bodyPr vert="horz" lIns="91440" tIns="45720" rIns="91440" bIns="45720" rtlCol="0" anchor="t">
            <a:normAutofit/>
          </a:bodyPr>
          <a:lstStyle/>
          <a:p>
            <a:pPr marL="0" indent="0">
              <a:buNone/>
            </a:pPr>
            <a:r>
              <a:rPr lang="en-US" sz="2200" b="1" dirty="0"/>
              <a:t>Allow 2 hours for this activity.</a:t>
            </a:r>
          </a:p>
          <a:p>
            <a:r>
              <a:rPr lang="en-US" sz="2200" dirty="0"/>
              <a:t>Use workbook pages 6–8 and slides 11–21 as a guide for this activity. </a:t>
            </a:r>
          </a:p>
          <a:p>
            <a:r>
              <a:rPr lang="en-US" sz="2200" dirty="0"/>
              <a:t>Complete all columns in the Community Resources Charts. </a:t>
            </a:r>
          </a:p>
          <a:p>
            <a:r>
              <a:rPr lang="en-US" sz="2200" dirty="0"/>
              <a:t>These charts will serve as the basis for your data collection plan and future discussions to meet the needs of </a:t>
            </a:r>
            <a:r>
              <a:rPr lang="en-US" sz="2200" b="1" dirty="0"/>
              <a:t>ALL adolescents of high school age</a:t>
            </a:r>
            <a:r>
              <a:rPr lang="en-US" sz="2200" dirty="0"/>
              <a:t> in your school community. </a:t>
            </a:r>
          </a:p>
          <a:p>
            <a:endParaRPr lang="en-US" sz="2200" dirty="0"/>
          </a:p>
          <a:p>
            <a:endParaRPr lang="en-US" sz="2200" dirty="0"/>
          </a:p>
        </p:txBody>
      </p:sp>
      <p:sp>
        <p:nvSpPr>
          <p:cNvPr id="4" name="Slide Number Placeholder 3">
            <a:extLst>
              <a:ext uri="{FF2B5EF4-FFF2-40B4-BE49-F238E27FC236}">
                <a16:creationId xmlns:a16="http://schemas.microsoft.com/office/drawing/2014/main" id="{2579238B-3AEF-4C87-A614-CE5CA8CD56DA}"/>
              </a:ext>
            </a:extLst>
          </p:cNvPr>
          <p:cNvSpPr>
            <a:spLocks noGrp="1"/>
          </p:cNvSpPr>
          <p:nvPr>
            <p:ph type="sldNum" sz="quarter" idx="12"/>
          </p:nvPr>
        </p:nvSpPr>
        <p:spPr/>
        <p:txBody>
          <a:bodyPr/>
          <a:lstStyle/>
          <a:p>
            <a:fld id="{A619C4B4-FDD2-452F-A655-398F3EC65D4D}" type="slidenum">
              <a:rPr lang="en-US" smtClean="0"/>
              <a:t>11</a:t>
            </a:fld>
            <a:endParaRPr lang="en-US" dirty="0"/>
          </a:p>
        </p:txBody>
      </p:sp>
    </p:spTree>
    <p:extLst>
      <p:ext uri="{BB962C8B-B14F-4D97-AF65-F5344CB8AC3E}">
        <p14:creationId xmlns:p14="http://schemas.microsoft.com/office/powerpoint/2010/main" val="402033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AF483-BA5E-4A9B-BAF2-E52BE1884734}"/>
              </a:ext>
            </a:extLst>
          </p:cNvPr>
          <p:cNvSpPr>
            <a:spLocks noGrp="1"/>
          </p:cNvSpPr>
          <p:nvPr>
            <p:ph type="title"/>
          </p:nvPr>
        </p:nvSpPr>
        <p:spPr/>
        <p:txBody>
          <a:bodyPr lIns="0"/>
          <a:lstStyle/>
          <a:p>
            <a:r>
              <a:rPr lang="en-US" dirty="0"/>
              <a:t>Community Resources Charts: Activity Goals</a:t>
            </a:r>
          </a:p>
        </p:txBody>
      </p:sp>
      <p:graphicFrame>
        <p:nvGraphicFramePr>
          <p:cNvPr id="5" name="Content Placeholder 2">
            <a:extLst>
              <a:ext uri="{FF2B5EF4-FFF2-40B4-BE49-F238E27FC236}">
                <a16:creationId xmlns:a16="http://schemas.microsoft.com/office/drawing/2014/main" id="{B87922CB-A7B8-4617-89FF-C0B46054BDE6}"/>
              </a:ext>
            </a:extLst>
          </p:cNvPr>
          <p:cNvGraphicFramePr>
            <a:graphicFrameLocks noGrp="1"/>
          </p:cNvGraphicFramePr>
          <p:nvPr>
            <p:ph idx="1"/>
            <p:extLst>
              <p:ext uri="{D42A27DB-BD31-4B8C-83A1-F6EECF244321}">
                <p14:modId xmlns:p14="http://schemas.microsoft.com/office/powerpoint/2010/main" val="1913924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1B982F6-8DD9-4805-9F8C-4DCED92851D8}"/>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12</a:t>
            </a:fld>
            <a:endParaRPr lang="en-US" dirty="0"/>
          </a:p>
        </p:txBody>
      </p:sp>
    </p:spTree>
    <p:extLst>
      <p:ext uri="{BB962C8B-B14F-4D97-AF65-F5344CB8AC3E}">
        <p14:creationId xmlns:p14="http://schemas.microsoft.com/office/powerpoint/2010/main" val="140619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DAC9-58FC-4C25-BFF5-59AEB942A916}"/>
              </a:ext>
            </a:extLst>
          </p:cNvPr>
          <p:cNvSpPr>
            <a:spLocks noGrp="1"/>
          </p:cNvSpPr>
          <p:nvPr>
            <p:ph type="title"/>
          </p:nvPr>
        </p:nvSpPr>
        <p:spPr>
          <a:xfrm>
            <a:off x="960100" y="978102"/>
            <a:ext cx="10588434" cy="1062644"/>
          </a:xfrm>
        </p:spPr>
        <p:txBody>
          <a:bodyPr vert="horz" lIns="91440" tIns="45720" rIns="91440" bIns="45720" rtlCol="0" anchor="b">
            <a:normAutofit/>
          </a:bodyPr>
          <a:lstStyle/>
          <a:p>
            <a:r>
              <a:rPr lang="en-US" kern="1200" dirty="0">
                <a:solidFill>
                  <a:schemeClr val="tx1"/>
                </a:solidFill>
                <a:latin typeface="+mj-lt"/>
                <a:ea typeface="+mj-ea"/>
                <a:cs typeface="+mj-cs"/>
              </a:rPr>
              <a:t>Community Resources Brainstorming: Step 1</a:t>
            </a:r>
          </a:p>
        </p:txBody>
      </p:sp>
      <p:cxnSp>
        <p:nvCxnSpPr>
          <p:cNvPr id="7"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Graphic 2" descr="Packing Box Open outline">
            <a:extLst>
              <a:ext uri="{FF2B5EF4-FFF2-40B4-BE49-F238E27FC236}">
                <a16:creationId xmlns:a16="http://schemas.microsoft.com/office/drawing/2014/main" id="{90D2669D-E43F-4742-9C03-DAC19524E6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624" y="2489329"/>
            <a:ext cx="2928114" cy="2928114"/>
          </a:xfrm>
          <a:prstGeom prst="rect">
            <a:avLst/>
          </a:prstGeom>
        </p:spPr>
      </p:pic>
      <p:sp>
        <p:nvSpPr>
          <p:cNvPr id="5" name="Content Placeholder 4">
            <a:extLst>
              <a:ext uri="{FF2B5EF4-FFF2-40B4-BE49-F238E27FC236}">
                <a16:creationId xmlns:a16="http://schemas.microsoft.com/office/drawing/2014/main" id="{4C7BD015-FD8F-4D80-931A-84B12764B5C7}"/>
              </a:ext>
            </a:extLst>
          </p:cNvPr>
          <p:cNvSpPr>
            <a:spLocks noGrp="1"/>
          </p:cNvSpPr>
          <p:nvPr>
            <p:ph sz="half" idx="1"/>
          </p:nvPr>
        </p:nvSpPr>
        <p:spPr>
          <a:xfrm>
            <a:off x="4180115" y="2682433"/>
            <a:ext cx="6987430" cy="3903424"/>
          </a:xfrm>
        </p:spPr>
        <p:txBody>
          <a:bodyPr vert="horz" lIns="91440" tIns="45720" rIns="91440" bIns="45720" rtlCol="0" anchor="t">
            <a:normAutofit/>
          </a:bodyPr>
          <a:lstStyle/>
          <a:p>
            <a:r>
              <a:rPr lang="en-US" sz="2000" b="1" dirty="0"/>
              <a:t>Step 1. </a:t>
            </a:r>
            <a:r>
              <a:rPr lang="en-US" sz="2000" dirty="0"/>
              <a:t>List</a:t>
            </a:r>
            <a:r>
              <a:rPr lang="en-US" sz="2000" b="1" dirty="0"/>
              <a:t> </a:t>
            </a:r>
            <a:r>
              <a:rPr lang="en-US" sz="2000" dirty="0"/>
              <a:t>the</a:t>
            </a:r>
            <a:r>
              <a:rPr lang="en-US" sz="2000" b="1" dirty="0"/>
              <a:t> various demographic</a:t>
            </a:r>
            <a:r>
              <a:rPr lang="en-US" sz="2000" dirty="0"/>
              <a:t> groups of adolescents of high school age who live in your community.</a:t>
            </a:r>
          </a:p>
          <a:p>
            <a:r>
              <a:rPr lang="en-US" sz="2000" dirty="0"/>
              <a:t>When thinking about these groups, </a:t>
            </a:r>
            <a:r>
              <a:rPr lang="en-US" sz="2000" b="1" dirty="0"/>
              <a:t>think outside the box!</a:t>
            </a:r>
          </a:p>
          <a:p>
            <a:pPr lvl="1"/>
            <a:r>
              <a:rPr lang="en-US" sz="1800" dirty="0"/>
              <a:t>Include adolescents who may be attending alternative schools or work-based learning.</a:t>
            </a:r>
          </a:p>
          <a:p>
            <a:pPr lvl="1"/>
            <a:r>
              <a:rPr lang="en-US" sz="1800" dirty="0"/>
              <a:t>Include adolescents who have not yet aged out of the school system but might not be attending school.</a:t>
            </a:r>
          </a:p>
          <a:p>
            <a:pPr lvl="1"/>
            <a:endParaRPr lang="en-US" sz="1600" dirty="0"/>
          </a:p>
        </p:txBody>
      </p:sp>
      <p:sp>
        <p:nvSpPr>
          <p:cNvPr id="6" name="Slide Number Placeholder 3">
            <a:extLst>
              <a:ext uri="{FF2B5EF4-FFF2-40B4-BE49-F238E27FC236}">
                <a16:creationId xmlns:a16="http://schemas.microsoft.com/office/drawing/2014/main" id="{007FD24E-D2E4-4C01-A573-54035CAE1AFC}"/>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13</a:t>
            </a:fld>
            <a:endParaRPr lang="en-US" dirty="0"/>
          </a:p>
        </p:txBody>
      </p:sp>
    </p:spTree>
    <p:extLst>
      <p:ext uri="{BB962C8B-B14F-4D97-AF65-F5344CB8AC3E}">
        <p14:creationId xmlns:p14="http://schemas.microsoft.com/office/powerpoint/2010/main" val="328993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5ECDAC9-58FC-4C25-BFF5-59AEB942A916}"/>
              </a:ext>
            </a:extLst>
          </p:cNvPr>
          <p:cNvSpPr>
            <a:spLocks noGrp="1"/>
          </p:cNvSpPr>
          <p:nvPr>
            <p:ph type="title"/>
          </p:nvPr>
        </p:nvSpPr>
        <p:spPr>
          <a:xfrm>
            <a:off x="736600" y="587930"/>
            <a:ext cx="10894568" cy="929973"/>
          </a:xfrm>
        </p:spPr>
        <p:txBody>
          <a:bodyPr vert="horz" lIns="91440" tIns="45720" rIns="91440" bIns="45720" rtlCol="0" anchor="ctr">
            <a:normAutofit/>
          </a:bodyPr>
          <a:lstStyle/>
          <a:p>
            <a:r>
              <a:rPr lang="en-US" dirty="0"/>
              <a:t>Community Resources Brainstorming: Step 2</a:t>
            </a:r>
          </a:p>
        </p:txBody>
      </p:sp>
      <p:sp>
        <p:nvSpPr>
          <p:cNvPr id="18" name="Rectangle 17">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People in meeting">
            <a:extLst>
              <a:ext uri="{FF2B5EF4-FFF2-40B4-BE49-F238E27FC236}">
                <a16:creationId xmlns:a16="http://schemas.microsoft.com/office/drawing/2014/main" id="{E82809BC-5DD4-4595-96D5-8D29DCACB778}"/>
              </a:ext>
            </a:extLst>
          </p:cNvPr>
          <p:cNvPicPr>
            <a:picLocks noChangeAspect="1"/>
          </p:cNvPicPr>
          <p:nvPr/>
        </p:nvPicPr>
        <p:blipFill rotWithShape="1">
          <a:blip r:embed="rId2">
            <a:extLst>
              <a:ext uri="{28A0092B-C50C-407E-A947-70E740481C1C}">
                <a14:useLocalDpi xmlns:a14="http://schemas.microsoft.com/office/drawing/2010/main" val="0"/>
              </a:ext>
            </a:extLst>
          </a:blip>
          <a:srcRect r="997"/>
          <a:stretch/>
        </p:blipFill>
        <p:spPr>
          <a:xfrm>
            <a:off x="838200" y="1721922"/>
            <a:ext cx="6398059" cy="4313687"/>
          </a:xfrm>
          <a:prstGeom prst="rect">
            <a:avLst/>
          </a:prstGeom>
        </p:spPr>
      </p:pic>
      <p:sp useBgFill="1">
        <p:nvSpPr>
          <p:cNvPr id="20" name="Rectangle 19">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C7BD015-FD8F-4D80-931A-84B12764B5C7}"/>
              </a:ext>
            </a:extLst>
          </p:cNvPr>
          <p:cNvSpPr>
            <a:spLocks noGrp="1"/>
          </p:cNvSpPr>
          <p:nvPr>
            <p:ph sz="half" idx="1"/>
          </p:nvPr>
        </p:nvSpPr>
        <p:spPr>
          <a:xfrm>
            <a:off x="7543802" y="2020824"/>
            <a:ext cx="4218430" cy="3959352"/>
          </a:xfrm>
        </p:spPr>
        <p:txBody>
          <a:bodyPr vert="horz" lIns="91440" tIns="45720" rIns="91440" bIns="45720" rtlCol="0" anchor="ctr">
            <a:normAutofit/>
          </a:bodyPr>
          <a:lstStyle/>
          <a:p>
            <a:pPr marL="0" indent="0">
              <a:buNone/>
            </a:pPr>
            <a:r>
              <a:rPr lang="en-US" sz="2400" b="1" dirty="0"/>
              <a:t>Step 2. Discuss: </a:t>
            </a:r>
            <a:r>
              <a:rPr lang="en-US" sz="2400" dirty="0"/>
              <a:t>Are any of these groups of adolescents already identified as priority groups for your district? </a:t>
            </a:r>
          </a:p>
          <a:p>
            <a:r>
              <a:rPr lang="en-US" sz="2400" dirty="0"/>
              <a:t>Does the district currently offer services for any of these adolescent groups? </a:t>
            </a:r>
            <a:endParaRPr lang="en-US" sz="2400" dirty="0">
              <a:cs typeface="Calibri"/>
            </a:endParaRPr>
          </a:p>
          <a:p>
            <a:r>
              <a:rPr lang="en-US" sz="2400" dirty="0"/>
              <a:t>Are any groups underserved or not served at all? </a:t>
            </a:r>
          </a:p>
        </p:txBody>
      </p:sp>
      <p:sp>
        <p:nvSpPr>
          <p:cNvPr id="8" name="Slide Number Placeholder 3">
            <a:extLst>
              <a:ext uri="{FF2B5EF4-FFF2-40B4-BE49-F238E27FC236}">
                <a16:creationId xmlns:a16="http://schemas.microsoft.com/office/drawing/2014/main" id="{2BCE1B31-DCB5-48C1-9DAC-78789CEA5195}"/>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14</a:t>
            </a:fld>
            <a:endParaRPr lang="en-US" dirty="0"/>
          </a:p>
        </p:txBody>
      </p:sp>
    </p:spTree>
    <p:extLst>
      <p:ext uri="{BB962C8B-B14F-4D97-AF65-F5344CB8AC3E}">
        <p14:creationId xmlns:p14="http://schemas.microsoft.com/office/powerpoint/2010/main" val="153953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5ECDAC9-58FC-4C25-BFF5-59AEB942A916}"/>
              </a:ext>
            </a:extLst>
          </p:cNvPr>
          <p:cNvSpPr>
            <a:spLocks noGrp="1"/>
          </p:cNvSpPr>
          <p:nvPr>
            <p:ph type="title"/>
          </p:nvPr>
        </p:nvSpPr>
        <p:spPr>
          <a:xfrm>
            <a:off x="612648" y="1078992"/>
            <a:ext cx="6268770" cy="1536192"/>
          </a:xfrm>
        </p:spPr>
        <p:txBody>
          <a:bodyPr vert="horz" lIns="0" tIns="45720" rIns="91440" bIns="45720" rtlCol="0" anchor="b">
            <a:normAutofit/>
          </a:bodyPr>
          <a:lstStyle/>
          <a:p>
            <a:r>
              <a:rPr lang="en-US" kern="1200" dirty="0">
                <a:solidFill>
                  <a:schemeClr val="tx1"/>
                </a:solidFill>
                <a:latin typeface="+mj-lt"/>
                <a:ea typeface="+mj-ea"/>
                <a:cs typeface="+mj-cs"/>
              </a:rPr>
              <a:t>Community Resources Brainstorming: Step 3</a:t>
            </a:r>
          </a:p>
        </p:txBody>
      </p:sp>
      <p:sp>
        <p:nvSpPr>
          <p:cNvPr id="14" name="Rectangle 1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4C7BD015-FD8F-4D80-931A-84B12764B5C7}"/>
              </a:ext>
            </a:extLst>
          </p:cNvPr>
          <p:cNvSpPr>
            <a:spLocks noGrp="1"/>
          </p:cNvSpPr>
          <p:nvPr>
            <p:ph sz="half" idx="1"/>
          </p:nvPr>
        </p:nvSpPr>
        <p:spPr>
          <a:xfrm>
            <a:off x="612648" y="3355848"/>
            <a:ext cx="6268770" cy="2825496"/>
          </a:xfrm>
        </p:spPr>
        <p:txBody>
          <a:bodyPr vert="horz" lIns="91440" tIns="45720" rIns="91440" bIns="45720" rtlCol="0">
            <a:normAutofit/>
          </a:bodyPr>
          <a:lstStyle/>
          <a:p>
            <a:pPr marL="0" indent="0">
              <a:buNone/>
            </a:pPr>
            <a:r>
              <a:rPr lang="en-US" sz="2200" b="1" dirty="0"/>
              <a:t>Step 3. Prioritize</a:t>
            </a:r>
            <a:r>
              <a:rPr lang="en-US" sz="2200" dirty="0"/>
              <a:t> addressing the needs of these groups from high to low. </a:t>
            </a:r>
          </a:p>
          <a:p>
            <a:r>
              <a:rPr lang="en-US" sz="2200" dirty="0"/>
              <a:t>High-priority groups are those groups that are underserved or currently identified as underrepresented in high-quality programs.</a:t>
            </a:r>
          </a:p>
          <a:p>
            <a:r>
              <a:rPr lang="en-US" sz="2200" dirty="0"/>
              <a:t>Low-priority groups are those groups that are currently well served or have significant investment underway.</a:t>
            </a:r>
          </a:p>
        </p:txBody>
      </p:sp>
      <p:pic>
        <p:nvPicPr>
          <p:cNvPr id="3" name="Graphic 2" descr="Sort with solid fill">
            <a:extLst>
              <a:ext uri="{FF2B5EF4-FFF2-40B4-BE49-F238E27FC236}">
                <a16:creationId xmlns:a16="http://schemas.microsoft.com/office/drawing/2014/main" id="{D6893423-E620-49BA-AC2B-700BED826B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066" y="1272395"/>
            <a:ext cx="4237686" cy="4237686"/>
          </a:xfrm>
          <a:prstGeom prst="rect">
            <a:avLst/>
          </a:prstGeom>
        </p:spPr>
      </p:pic>
      <p:sp>
        <p:nvSpPr>
          <p:cNvPr id="8" name="Slide Number Placeholder 3">
            <a:extLst>
              <a:ext uri="{FF2B5EF4-FFF2-40B4-BE49-F238E27FC236}">
                <a16:creationId xmlns:a16="http://schemas.microsoft.com/office/drawing/2014/main" id="{470AFC92-EB51-4C00-96AC-189FBDDD2753}"/>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15</a:t>
            </a:fld>
            <a:endParaRPr lang="en-US" dirty="0"/>
          </a:p>
        </p:txBody>
      </p:sp>
    </p:spTree>
    <p:extLst>
      <p:ext uri="{BB962C8B-B14F-4D97-AF65-F5344CB8AC3E}">
        <p14:creationId xmlns:p14="http://schemas.microsoft.com/office/powerpoint/2010/main" val="242717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0F14B9-E534-4F38-A54D-77E9EEBB031C}"/>
              </a:ext>
            </a:extLst>
          </p:cNvPr>
          <p:cNvSpPr>
            <a:spLocks noGrp="1"/>
          </p:cNvSpPr>
          <p:nvPr>
            <p:ph type="title"/>
          </p:nvPr>
        </p:nvSpPr>
        <p:spPr>
          <a:xfrm>
            <a:off x="960100" y="978102"/>
            <a:ext cx="10588434" cy="1062644"/>
          </a:xfrm>
        </p:spPr>
        <p:txBody>
          <a:bodyPr anchor="b">
            <a:normAutofit/>
          </a:bodyPr>
          <a:lstStyle/>
          <a:p>
            <a:r>
              <a:rPr lang="en-US" dirty="0"/>
              <a:t>Community Resources Charting: Step 1</a:t>
            </a:r>
          </a:p>
        </p:txBody>
      </p:sp>
      <p:cxnSp>
        <p:nvCxnSpPr>
          <p:cNvPr id="12"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 name="Graphic 9" descr="Flowchart">
            <a:extLst>
              <a:ext uri="{FF2B5EF4-FFF2-40B4-BE49-F238E27FC236}">
                <a16:creationId xmlns:a16="http://schemas.microsoft.com/office/drawing/2014/main" id="{AB3D7A48-6549-43CF-8206-5804596EF6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624" y="2826250"/>
            <a:ext cx="2928114" cy="2928114"/>
          </a:xfrm>
          <a:prstGeom prst="rect">
            <a:avLst/>
          </a:prstGeom>
        </p:spPr>
      </p:pic>
      <p:sp>
        <p:nvSpPr>
          <p:cNvPr id="6" name="Content Placeholder 5">
            <a:extLst>
              <a:ext uri="{FF2B5EF4-FFF2-40B4-BE49-F238E27FC236}">
                <a16:creationId xmlns:a16="http://schemas.microsoft.com/office/drawing/2014/main" id="{06B8FE4A-4B39-48B7-B19C-A652EC1BAB9B}"/>
              </a:ext>
            </a:extLst>
          </p:cNvPr>
          <p:cNvSpPr>
            <a:spLocks noGrp="1"/>
          </p:cNvSpPr>
          <p:nvPr>
            <p:ph idx="1"/>
          </p:nvPr>
        </p:nvSpPr>
        <p:spPr>
          <a:xfrm>
            <a:off x="4251366" y="2682433"/>
            <a:ext cx="6986157" cy="3215749"/>
          </a:xfrm>
        </p:spPr>
        <p:txBody>
          <a:bodyPr>
            <a:normAutofit/>
          </a:bodyPr>
          <a:lstStyle/>
          <a:p>
            <a:pPr>
              <a:lnSpc>
                <a:spcPct val="100000"/>
              </a:lnSpc>
            </a:pPr>
            <a:r>
              <a:rPr lang="en-US" sz="2200" dirty="0"/>
              <a:t>Create a chart for each of your high- and mid-priority adolescent groups, using the template in the workbook on page 9 and on the next slide. </a:t>
            </a:r>
          </a:p>
          <a:p>
            <a:pPr>
              <a:lnSpc>
                <a:spcPct val="100000"/>
              </a:lnSpc>
            </a:pPr>
            <a:r>
              <a:rPr lang="en-US" sz="2200" dirty="0"/>
              <a:t>Make sure the text on each chart is visible to your workgroup as you proceed through the activity (in-person with chart paper or virtual using a virtual whiteboard).</a:t>
            </a:r>
          </a:p>
          <a:p>
            <a:pPr>
              <a:lnSpc>
                <a:spcPct val="100000"/>
              </a:lnSpc>
            </a:pPr>
            <a:r>
              <a:rPr lang="en-US" sz="2200" dirty="0"/>
              <a:t>If working in a large group, divide into smaller groups and assign one student group to a chart or virtual whiteboard. </a:t>
            </a:r>
          </a:p>
          <a:p>
            <a:pPr marL="0" indent="0">
              <a:buNone/>
            </a:pPr>
            <a:endParaRPr lang="en-US" sz="2000" dirty="0"/>
          </a:p>
        </p:txBody>
      </p:sp>
      <p:sp>
        <p:nvSpPr>
          <p:cNvPr id="2" name="Slide Number Placeholder 1">
            <a:extLst>
              <a:ext uri="{FF2B5EF4-FFF2-40B4-BE49-F238E27FC236}">
                <a16:creationId xmlns:a16="http://schemas.microsoft.com/office/drawing/2014/main" id="{0EBF7EA0-42F5-4755-98AE-C4CB404F2D09}"/>
              </a:ext>
            </a:extLst>
          </p:cNvPr>
          <p:cNvSpPr>
            <a:spLocks noGrp="1"/>
          </p:cNvSpPr>
          <p:nvPr>
            <p:ph type="sldNum" sz="quarter" idx="12"/>
          </p:nvPr>
        </p:nvSpPr>
        <p:spPr/>
        <p:txBody>
          <a:bodyPr/>
          <a:lstStyle/>
          <a:p>
            <a:fld id="{A619C4B4-FDD2-452F-A655-398F3EC65D4D}" type="slidenum">
              <a:rPr lang="en-US" smtClean="0"/>
              <a:t>16</a:t>
            </a:fld>
            <a:endParaRPr lang="en-US" dirty="0"/>
          </a:p>
        </p:txBody>
      </p:sp>
    </p:spTree>
    <p:extLst>
      <p:ext uri="{BB962C8B-B14F-4D97-AF65-F5344CB8AC3E}">
        <p14:creationId xmlns:p14="http://schemas.microsoft.com/office/powerpoint/2010/main" val="169981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8">
            <a:extLst>
              <a:ext uri="{FF2B5EF4-FFF2-40B4-BE49-F238E27FC236}">
                <a16:creationId xmlns:a16="http://schemas.microsoft.com/office/drawing/2014/main" id="{8B2E0380-338D-4137-BF8C-394E93B3A931}"/>
              </a:ext>
            </a:extLst>
          </p:cNvPr>
          <p:cNvGraphicFramePr>
            <a:graphicFrameLocks noGrp="1"/>
          </p:cNvGraphicFramePr>
          <p:nvPr>
            <p:extLst>
              <p:ext uri="{D42A27DB-BD31-4B8C-83A1-F6EECF244321}">
                <p14:modId xmlns:p14="http://schemas.microsoft.com/office/powerpoint/2010/main" val="507102960"/>
              </p:ext>
            </p:extLst>
          </p:nvPr>
        </p:nvGraphicFramePr>
        <p:xfrm>
          <a:off x="467360" y="812800"/>
          <a:ext cx="11266192" cy="5572915"/>
        </p:xfrm>
        <a:graphic>
          <a:graphicData uri="http://schemas.openxmlformats.org/drawingml/2006/table">
            <a:tbl>
              <a:tblPr firstRow="1" bandRow="1">
                <a:tableStyleId>{2D5ABB26-0587-4C30-8999-92F81FD0307C}</a:tableStyleId>
              </a:tblPr>
              <a:tblGrid>
                <a:gridCol w="2816548">
                  <a:extLst>
                    <a:ext uri="{9D8B030D-6E8A-4147-A177-3AD203B41FA5}">
                      <a16:colId xmlns:a16="http://schemas.microsoft.com/office/drawing/2014/main" val="3106172699"/>
                    </a:ext>
                  </a:extLst>
                </a:gridCol>
                <a:gridCol w="2816548">
                  <a:extLst>
                    <a:ext uri="{9D8B030D-6E8A-4147-A177-3AD203B41FA5}">
                      <a16:colId xmlns:a16="http://schemas.microsoft.com/office/drawing/2014/main" val="1168189952"/>
                    </a:ext>
                  </a:extLst>
                </a:gridCol>
                <a:gridCol w="2816548">
                  <a:extLst>
                    <a:ext uri="{9D8B030D-6E8A-4147-A177-3AD203B41FA5}">
                      <a16:colId xmlns:a16="http://schemas.microsoft.com/office/drawing/2014/main" val="3872769959"/>
                    </a:ext>
                  </a:extLst>
                </a:gridCol>
                <a:gridCol w="2816548">
                  <a:extLst>
                    <a:ext uri="{9D8B030D-6E8A-4147-A177-3AD203B41FA5}">
                      <a16:colId xmlns:a16="http://schemas.microsoft.com/office/drawing/2014/main" val="808261857"/>
                    </a:ext>
                  </a:extLst>
                </a:gridCol>
              </a:tblGrid>
              <a:tr h="885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A</a:t>
                      </a:r>
                      <a:r>
                        <a:rPr lang="en-US" dirty="0"/>
                        <a:t>: </a:t>
                      </a:r>
                      <a:br>
                        <a:rPr lang="en-US" dirty="0"/>
                      </a:br>
                      <a:r>
                        <a:rPr lang="en-US" dirty="0"/>
                        <a:t>Adolescent group profiles</a:t>
                      </a:r>
                      <a:endParaRPr lang="en-US" dirty="0">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B</a:t>
                      </a:r>
                      <a:r>
                        <a:rPr lang="en-US" dirty="0"/>
                        <a:t>: </a:t>
                      </a:r>
                      <a:br>
                        <a:rPr lang="en-US" dirty="0"/>
                      </a:br>
                      <a:r>
                        <a:rPr lang="en-US" dirty="0"/>
                        <a:t>Possible needs or 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C</a:t>
                      </a:r>
                      <a:r>
                        <a:rPr lang="en-US" dirty="0"/>
                        <a:t>: </a:t>
                      </a:r>
                      <a:br>
                        <a:rPr lang="en-US" dirty="0"/>
                      </a:br>
                      <a:r>
                        <a:rPr lang="en-US" dirty="0"/>
                        <a:t>Resources available in the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D</a:t>
                      </a:r>
                      <a:r>
                        <a:rPr lang="en-US" dirty="0"/>
                        <a:t>: </a:t>
                      </a:r>
                      <a:br>
                        <a:rPr lang="en-US" dirty="0"/>
                      </a:br>
                      <a:r>
                        <a:rPr lang="en-US" dirty="0"/>
                        <a:t>Resource gaps and barriers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201881"/>
                  </a:ext>
                </a:extLst>
              </a:tr>
              <a:tr h="125283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endParaRPr lang="en-US" sz="18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93517"/>
                  </a:ext>
                </a:extLst>
              </a:tr>
              <a:tr h="340567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dirty="0"/>
                        <a:t>Barriers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574425"/>
                  </a:ext>
                </a:extLst>
              </a:tr>
            </a:tbl>
          </a:graphicData>
        </a:graphic>
      </p:graphicFrame>
      <p:sp>
        <p:nvSpPr>
          <p:cNvPr id="24" name="TextBox 23">
            <a:extLst>
              <a:ext uri="{FF2B5EF4-FFF2-40B4-BE49-F238E27FC236}">
                <a16:creationId xmlns:a16="http://schemas.microsoft.com/office/drawing/2014/main" id="{87AF50A0-8155-4795-9338-918180E8E42E}"/>
              </a:ext>
            </a:extLst>
          </p:cNvPr>
          <p:cNvSpPr txBox="1"/>
          <p:nvPr/>
        </p:nvSpPr>
        <p:spPr>
          <a:xfrm>
            <a:off x="387971" y="59705"/>
            <a:ext cx="11130946" cy="707886"/>
          </a:xfrm>
          <a:prstGeom prst="rect">
            <a:avLst/>
          </a:prstGeom>
          <a:noFill/>
        </p:spPr>
        <p:txBody>
          <a:bodyPr wrap="square" rtlCol="0">
            <a:spAutoFit/>
          </a:bodyPr>
          <a:lstStyle/>
          <a:p>
            <a:r>
              <a:rPr lang="en-US" sz="2000" b="1" dirty="0"/>
              <a:t>Example Community Resources Chart</a:t>
            </a:r>
          </a:p>
          <a:p>
            <a:r>
              <a:rPr lang="en-US" sz="2000" dirty="0"/>
              <a:t>Complete this chart for each demographic group of students, using the prompts on the next slides.</a:t>
            </a:r>
          </a:p>
        </p:txBody>
      </p:sp>
      <p:sp>
        <p:nvSpPr>
          <p:cNvPr id="4" name="Slide Number Placeholder 3">
            <a:extLst>
              <a:ext uri="{FF2B5EF4-FFF2-40B4-BE49-F238E27FC236}">
                <a16:creationId xmlns:a16="http://schemas.microsoft.com/office/drawing/2014/main" id="{F57E8A7D-C1A6-441A-A38C-7F8D800568EB}"/>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17</a:t>
            </a:fld>
            <a:endParaRPr lang="en-US" dirty="0"/>
          </a:p>
        </p:txBody>
      </p:sp>
    </p:spTree>
    <p:extLst>
      <p:ext uri="{BB962C8B-B14F-4D97-AF65-F5344CB8AC3E}">
        <p14:creationId xmlns:p14="http://schemas.microsoft.com/office/powerpoint/2010/main" val="1601227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Freeform: Shape 2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76DFF4-7BB8-4189-8379-AD5C1521BE59}"/>
              </a:ext>
            </a:extLst>
          </p:cNvPr>
          <p:cNvSpPr>
            <a:spLocks noGrp="1"/>
          </p:cNvSpPr>
          <p:nvPr>
            <p:ph type="title"/>
          </p:nvPr>
        </p:nvSpPr>
        <p:spPr>
          <a:xfrm>
            <a:off x="371094" y="1161288"/>
            <a:ext cx="3438144" cy="1239012"/>
          </a:xfrm>
        </p:spPr>
        <p:txBody>
          <a:bodyPr anchor="ctr">
            <a:normAutofit/>
          </a:bodyPr>
          <a:lstStyle/>
          <a:p>
            <a:r>
              <a:rPr lang="en-US" sz="2600" dirty="0"/>
              <a:t>Creating the Community Resources Chart</a:t>
            </a: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86B5C986-0D56-4205-A6CC-D3A97F04BBAC}"/>
              </a:ext>
            </a:extLst>
          </p:cNvPr>
          <p:cNvCxnSpPr>
            <a:cxnSpLocks/>
          </p:cNvCxnSpPr>
          <p:nvPr/>
        </p:nvCxnSpPr>
        <p:spPr>
          <a:xfrm flipV="1">
            <a:off x="3779173" y="1600200"/>
            <a:ext cx="425958" cy="1353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F78D02-0471-47A6-A4C7-67E83DFD4151}"/>
              </a:ext>
            </a:extLst>
          </p:cNvPr>
          <p:cNvSpPr txBox="1"/>
          <p:nvPr/>
        </p:nvSpPr>
        <p:spPr>
          <a:xfrm>
            <a:off x="4098510" y="1005336"/>
            <a:ext cx="4296954" cy="369332"/>
          </a:xfrm>
          <a:prstGeom prst="rect">
            <a:avLst/>
          </a:prstGeom>
          <a:noFill/>
        </p:spPr>
        <p:txBody>
          <a:bodyPr wrap="square" rtlCol="0">
            <a:spAutoFit/>
          </a:bodyPr>
          <a:lstStyle/>
          <a:p>
            <a:pPr>
              <a:spcAft>
                <a:spcPts val="600"/>
              </a:spcAft>
            </a:pPr>
            <a:r>
              <a:rPr lang="en-US" dirty="0"/>
              <a:t>Example Community Resources Chart</a:t>
            </a:r>
          </a:p>
        </p:txBody>
      </p:sp>
      <p:graphicFrame>
        <p:nvGraphicFramePr>
          <p:cNvPr id="19" name="Table 8">
            <a:extLst>
              <a:ext uri="{FF2B5EF4-FFF2-40B4-BE49-F238E27FC236}">
                <a16:creationId xmlns:a16="http://schemas.microsoft.com/office/drawing/2014/main" id="{4CA45A3D-1C3B-44D8-AC7F-0F973E9A7FA2}"/>
              </a:ext>
            </a:extLst>
          </p:cNvPr>
          <p:cNvGraphicFramePr>
            <a:graphicFrameLocks noGrp="1"/>
          </p:cNvGraphicFramePr>
          <p:nvPr>
            <p:extLst>
              <p:ext uri="{D42A27DB-BD31-4B8C-83A1-F6EECF244321}">
                <p14:modId xmlns:p14="http://schemas.microsoft.com/office/powerpoint/2010/main" val="3388148021"/>
              </p:ext>
            </p:extLst>
          </p:nvPr>
        </p:nvGraphicFramePr>
        <p:xfrm>
          <a:off x="4205131" y="1498600"/>
          <a:ext cx="7628032" cy="3948423"/>
        </p:xfrm>
        <a:graphic>
          <a:graphicData uri="http://schemas.openxmlformats.org/drawingml/2006/table">
            <a:tbl>
              <a:tblPr firstRow="1" bandRow="1">
                <a:tableStyleId>{2D5ABB26-0587-4C30-8999-92F81FD0307C}</a:tableStyleId>
              </a:tblPr>
              <a:tblGrid>
                <a:gridCol w="1907008">
                  <a:extLst>
                    <a:ext uri="{9D8B030D-6E8A-4147-A177-3AD203B41FA5}">
                      <a16:colId xmlns:a16="http://schemas.microsoft.com/office/drawing/2014/main" val="3106172699"/>
                    </a:ext>
                  </a:extLst>
                </a:gridCol>
                <a:gridCol w="1907008">
                  <a:extLst>
                    <a:ext uri="{9D8B030D-6E8A-4147-A177-3AD203B41FA5}">
                      <a16:colId xmlns:a16="http://schemas.microsoft.com/office/drawing/2014/main" val="1168189952"/>
                    </a:ext>
                  </a:extLst>
                </a:gridCol>
                <a:gridCol w="1907008">
                  <a:extLst>
                    <a:ext uri="{9D8B030D-6E8A-4147-A177-3AD203B41FA5}">
                      <a16:colId xmlns:a16="http://schemas.microsoft.com/office/drawing/2014/main" val="3872769959"/>
                    </a:ext>
                  </a:extLst>
                </a:gridCol>
                <a:gridCol w="1907008">
                  <a:extLst>
                    <a:ext uri="{9D8B030D-6E8A-4147-A177-3AD203B41FA5}">
                      <a16:colId xmlns:a16="http://schemas.microsoft.com/office/drawing/2014/main" val="808261857"/>
                    </a:ext>
                  </a:extLst>
                </a:gridCol>
              </a:tblGrid>
              <a:tr h="689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A</a:t>
                      </a:r>
                      <a:r>
                        <a:rPr lang="en-US" sz="1300" dirty="0"/>
                        <a:t>: </a:t>
                      </a:r>
                      <a:br>
                        <a:rPr lang="en-US" sz="1300" dirty="0"/>
                      </a:br>
                      <a:r>
                        <a:rPr lang="en-US" sz="1300" dirty="0"/>
                        <a:t>Adolescent group profiles</a:t>
                      </a:r>
                      <a:endParaRPr lang="en-US" sz="1300" dirty="0">
                        <a:cs typeface="Calibri"/>
                      </a:endParaRP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B</a:t>
                      </a:r>
                      <a:r>
                        <a:rPr lang="en-US" sz="1300" dirty="0"/>
                        <a:t>: </a:t>
                      </a:r>
                      <a:br>
                        <a:rPr lang="en-US" sz="1300" dirty="0"/>
                      </a:br>
                      <a:r>
                        <a:rPr lang="en-US" sz="1300" dirty="0"/>
                        <a:t>Possible needs or challenges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C</a:t>
                      </a:r>
                      <a:r>
                        <a:rPr lang="en-US" sz="1300" dirty="0"/>
                        <a:t>: </a:t>
                      </a:r>
                      <a:br>
                        <a:rPr lang="en-US" sz="1300" dirty="0"/>
                      </a:br>
                      <a:r>
                        <a:rPr lang="en-US" sz="1300" dirty="0"/>
                        <a:t>Resources available in the community</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D</a:t>
                      </a:r>
                      <a:r>
                        <a:rPr lang="en-US" sz="1300" dirty="0"/>
                        <a:t>: </a:t>
                      </a:r>
                      <a:br>
                        <a:rPr lang="en-US" sz="1300" dirty="0"/>
                      </a:br>
                      <a:r>
                        <a:rPr lang="en-US" sz="1300" dirty="0"/>
                        <a:t>Resource gaps and barriers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201881"/>
                  </a:ext>
                </a:extLst>
              </a:tr>
              <a:tr h="87640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Youth who are homeless ages 13–20; all genders; some possibly without adult caregivers.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i="1"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buFont typeface="Arial" panose="020B0604020202020204" pitchFamily="34" charset="0"/>
                        <a:buNone/>
                      </a:pPr>
                      <a:endParaRPr lang="en-US" sz="1300"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buFont typeface="Arial" panose="020B0604020202020204" pitchFamily="34" charset="0"/>
                        <a:buNone/>
                      </a:pPr>
                      <a:endParaRPr lang="en-US" sz="1300" i="1"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Gaps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93517"/>
                  </a:ext>
                </a:extLst>
              </a:tr>
              <a:tr h="23823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300" dirty="0"/>
                        <a:t>Barriers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574425"/>
                  </a:ext>
                </a:extLst>
              </a:tr>
            </a:tbl>
          </a:graphicData>
        </a:graphic>
      </p:graphicFrame>
      <p:sp>
        <p:nvSpPr>
          <p:cNvPr id="23" name="Content Placeholder 2">
            <a:extLst>
              <a:ext uri="{FF2B5EF4-FFF2-40B4-BE49-F238E27FC236}">
                <a16:creationId xmlns:a16="http://schemas.microsoft.com/office/drawing/2014/main" id="{B39144B0-9CD2-41EC-8C3C-6B66AB542268}"/>
              </a:ext>
            </a:extLst>
          </p:cNvPr>
          <p:cNvSpPr>
            <a:spLocks noGrp="1"/>
          </p:cNvSpPr>
          <p:nvPr>
            <p:ph idx="1"/>
          </p:nvPr>
        </p:nvSpPr>
        <p:spPr>
          <a:xfrm>
            <a:off x="371094" y="2718054"/>
            <a:ext cx="3438906" cy="3207258"/>
          </a:xfrm>
        </p:spPr>
        <p:txBody>
          <a:bodyPr anchor="t">
            <a:normAutofit/>
          </a:bodyPr>
          <a:lstStyle/>
          <a:p>
            <a:pPr marL="342900" indent="-342900">
              <a:buFont typeface="+mj-lt"/>
              <a:buAutoNum type="arabicPeriod"/>
            </a:pPr>
            <a:r>
              <a:rPr lang="en-US" sz="1700" dirty="0"/>
              <a:t>(Column A) Identify the student subgroup. </a:t>
            </a:r>
          </a:p>
          <a:p>
            <a:pPr marL="0" indent="0">
              <a:buNone/>
            </a:pPr>
            <a:r>
              <a:rPr lang="en-US" sz="1700" b="1" dirty="0"/>
              <a:t>The characteristics of this group should be specific and provide focus for your discussions (e.g., defining demographics, age range, region). </a:t>
            </a:r>
          </a:p>
          <a:p>
            <a:pPr marL="0" indent="0">
              <a:buNone/>
            </a:pPr>
            <a:endParaRPr lang="en-US" sz="1700" dirty="0"/>
          </a:p>
          <a:p>
            <a:pPr marL="0" indent="0">
              <a:buNone/>
            </a:pPr>
            <a:endParaRPr lang="en-US" sz="1700" dirty="0"/>
          </a:p>
        </p:txBody>
      </p:sp>
      <p:sp>
        <p:nvSpPr>
          <p:cNvPr id="12" name="Slide Number Placeholder 3">
            <a:extLst>
              <a:ext uri="{FF2B5EF4-FFF2-40B4-BE49-F238E27FC236}">
                <a16:creationId xmlns:a16="http://schemas.microsoft.com/office/drawing/2014/main" id="{87AB43F1-DCE6-4BB0-9C7C-71005CBC0630}"/>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18</a:t>
            </a:fld>
            <a:endParaRPr lang="en-US" dirty="0"/>
          </a:p>
        </p:txBody>
      </p:sp>
    </p:spTree>
    <p:extLst>
      <p:ext uri="{BB962C8B-B14F-4D97-AF65-F5344CB8AC3E}">
        <p14:creationId xmlns:p14="http://schemas.microsoft.com/office/powerpoint/2010/main" val="383946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Freeform: Shape 2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76DFF4-7BB8-4189-8379-AD5C1521BE59}"/>
              </a:ext>
            </a:extLst>
          </p:cNvPr>
          <p:cNvSpPr>
            <a:spLocks noGrp="1"/>
          </p:cNvSpPr>
          <p:nvPr>
            <p:ph type="title"/>
          </p:nvPr>
        </p:nvSpPr>
        <p:spPr>
          <a:xfrm>
            <a:off x="371094" y="1161288"/>
            <a:ext cx="3438144" cy="1239012"/>
          </a:xfrm>
        </p:spPr>
        <p:txBody>
          <a:bodyPr anchor="ctr">
            <a:normAutofit/>
          </a:bodyPr>
          <a:lstStyle/>
          <a:p>
            <a:r>
              <a:rPr lang="en-US" sz="2600" dirty="0"/>
              <a:t>Creating the Community Resources Chart</a:t>
            </a: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86B5C986-0D56-4205-A6CC-D3A97F04BBAC}"/>
              </a:ext>
            </a:extLst>
          </p:cNvPr>
          <p:cNvCxnSpPr>
            <a:cxnSpLocks/>
          </p:cNvCxnSpPr>
          <p:nvPr/>
        </p:nvCxnSpPr>
        <p:spPr>
          <a:xfrm flipV="1">
            <a:off x="3779173" y="1587500"/>
            <a:ext cx="2316827" cy="1366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F78D02-0471-47A6-A4C7-67E83DFD4151}"/>
              </a:ext>
            </a:extLst>
          </p:cNvPr>
          <p:cNvSpPr txBox="1"/>
          <p:nvPr/>
        </p:nvSpPr>
        <p:spPr>
          <a:xfrm>
            <a:off x="4098510" y="1005336"/>
            <a:ext cx="4296954" cy="369332"/>
          </a:xfrm>
          <a:prstGeom prst="rect">
            <a:avLst/>
          </a:prstGeom>
          <a:noFill/>
        </p:spPr>
        <p:txBody>
          <a:bodyPr wrap="square" rtlCol="0">
            <a:spAutoFit/>
          </a:bodyPr>
          <a:lstStyle/>
          <a:p>
            <a:pPr>
              <a:spcAft>
                <a:spcPts val="600"/>
              </a:spcAft>
            </a:pPr>
            <a:r>
              <a:rPr lang="en-US" dirty="0"/>
              <a:t>Example Community Resources Chart</a:t>
            </a:r>
          </a:p>
        </p:txBody>
      </p:sp>
      <p:graphicFrame>
        <p:nvGraphicFramePr>
          <p:cNvPr id="19" name="Table 8">
            <a:extLst>
              <a:ext uri="{FF2B5EF4-FFF2-40B4-BE49-F238E27FC236}">
                <a16:creationId xmlns:a16="http://schemas.microsoft.com/office/drawing/2014/main" id="{4CA45A3D-1C3B-44D8-AC7F-0F973E9A7FA2}"/>
              </a:ext>
            </a:extLst>
          </p:cNvPr>
          <p:cNvGraphicFramePr>
            <a:graphicFrameLocks noGrp="1"/>
          </p:cNvGraphicFramePr>
          <p:nvPr>
            <p:extLst>
              <p:ext uri="{D42A27DB-BD31-4B8C-83A1-F6EECF244321}">
                <p14:modId xmlns:p14="http://schemas.microsoft.com/office/powerpoint/2010/main" val="1011981079"/>
              </p:ext>
            </p:extLst>
          </p:nvPr>
        </p:nvGraphicFramePr>
        <p:xfrm>
          <a:off x="4205131" y="1498600"/>
          <a:ext cx="7628032" cy="3915079"/>
        </p:xfrm>
        <a:graphic>
          <a:graphicData uri="http://schemas.openxmlformats.org/drawingml/2006/table">
            <a:tbl>
              <a:tblPr firstRow="1" bandRow="1">
                <a:tableStyleId>{2D5ABB26-0587-4C30-8999-92F81FD0307C}</a:tableStyleId>
              </a:tblPr>
              <a:tblGrid>
                <a:gridCol w="1907008">
                  <a:extLst>
                    <a:ext uri="{9D8B030D-6E8A-4147-A177-3AD203B41FA5}">
                      <a16:colId xmlns:a16="http://schemas.microsoft.com/office/drawing/2014/main" val="3106172699"/>
                    </a:ext>
                  </a:extLst>
                </a:gridCol>
                <a:gridCol w="1907008">
                  <a:extLst>
                    <a:ext uri="{9D8B030D-6E8A-4147-A177-3AD203B41FA5}">
                      <a16:colId xmlns:a16="http://schemas.microsoft.com/office/drawing/2014/main" val="1168189952"/>
                    </a:ext>
                  </a:extLst>
                </a:gridCol>
                <a:gridCol w="1907008">
                  <a:extLst>
                    <a:ext uri="{9D8B030D-6E8A-4147-A177-3AD203B41FA5}">
                      <a16:colId xmlns:a16="http://schemas.microsoft.com/office/drawing/2014/main" val="3872769959"/>
                    </a:ext>
                  </a:extLst>
                </a:gridCol>
                <a:gridCol w="1907008">
                  <a:extLst>
                    <a:ext uri="{9D8B030D-6E8A-4147-A177-3AD203B41FA5}">
                      <a16:colId xmlns:a16="http://schemas.microsoft.com/office/drawing/2014/main" val="808261857"/>
                    </a:ext>
                  </a:extLst>
                </a:gridCol>
              </a:tblGrid>
              <a:tr h="63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A</a:t>
                      </a:r>
                      <a:r>
                        <a:rPr lang="en-US" sz="1300" dirty="0"/>
                        <a:t>: </a:t>
                      </a:r>
                      <a:br>
                        <a:rPr lang="en-US" sz="1300" dirty="0"/>
                      </a:br>
                      <a:r>
                        <a:rPr lang="en-US" sz="1300" dirty="0"/>
                        <a:t>Adolescent group profiles</a:t>
                      </a:r>
                      <a:endParaRPr lang="en-US" sz="1300" dirty="0">
                        <a:cs typeface="Calibri"/>
                      </a:endParaRP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B</a:t>
                      </a:r>
                      <a:r>
                        <a:rPr lang="en-US" sz="1300" dirty="0"/>
                        <a:t>: </a:t>
                      </a:r>
                      <a:br>
                        <a:rPr lang="en-US" sz="1300" dirty="0"/>
                      </a:br>
                      <a:r>
                        <a:rPr lang="en-US" sz="1300" dirty="0"/>
                        <a:t>Possible needs or challenges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C</a:t>
                      </a:r>
                      <a:r>
                        <a:rPr lang="en-US" sz="1300" dirty="0"/>
                        <a:t>: </a:t>
                      </a:r>
                      <a:br>
                        <a:rPr lang="en-US" sz="1300" dirty="0"/>
                      </a:br>
                      <a:r>
                        <a:rPr lang="en-US" sz="1300" dirty="0"/>
                        <a:t>Resources available in the community</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D</a:t>
                      </a:r>
                      <a:r>
                        <a:rPr lang="en-US" sz="1300" dirty="0"/>
                        <a:t>: </a:t>
                      </a:r>
                      <a:br>
                        <a:rPr lang="en-US" sz="1300" dirty="0"/>
                      </a:br>
                      <a:r>
                        <a:rPr lang="en-US" sz="1300" dirty="0"/>
                        <a:t>Resource gaps and barriers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201881"/>
                  </a:ext>
                </a:extLst>
              </a:tr>
              <a:tr h="87640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Youth who are homeless ages 13–20; all genders; some possibly without adult caregivers.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i="1"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r>
                        <a:rPr lang="en-US" sz="1300" i="1" dirty="0"/>
                        <a:t>Consistent housing</a:t>
                      </a:r>
                    </a:p>
                    <a:p>
                      <a:pPr marL="228600" indent="-228600">
                        <a:buFont typeface="Arial" panose="020B0604020202020204" pitchFamily="34" charset="0"/>
                        <a:buChar char="•"/>
                      </a:pPr>
                      <a:r>
                        <a:rPr lang="en-US" sz="1300" i="1" dirty="0"/>
                        <a:t>Access to nutritious food outside the school day</a:t>
                      </a:r>
                    </a:p>
                    <a:p>
                      <a:pPr marL="228600" indent="-228600">
                        <a:buFont typeface="Arial" panose="020B0604020202020204" pitchFamily="34" charset="0"/>
                        <a:buChar char="•"/>
                      </a:pPr>
                      <a:r>
                        <a:rPr lang="en-US" sz="1300" i="1" dirty="0"/>
                        <a:t>Mental health resources</a:t>
                      </a:r>
                    </a:p>
                    <a:p>
                      <a:pPr marL="228600" indent="-228600">
                        <a:buFont typeface="Arial" panose="020B0604020202020204" pitchFamily="34" charset="0"/>
                        <a:buChar char="•"/>
                      </a:pPr>
                      <a:r>
                        <a:rPr lang="en-US" sz="1300" i="1" dirty="0"/>
                        <a:t>Reproductive health resources (e.g., birth control)</a:t>
                      </a:r>
                    </a:p>
                    <a:p>
                      <a:pPr marL="228600" indent="-228600">
                        <a:buFont typeface="Arial" panose="020B0604020202020204" pitchFamily="34" charset="0"/>
                        <a:buChar char="•"/>
                      </a:pPr>
                      <a:r>
                        <a:rPr lang="en-US" sz="1300" i="1" dirty="0"/>
                        <a:t>Basic medical care (e.g., dental, general wellness) </a:t>
                      </a:r>
                      <a:endParaRPr lang="en-US" sz="1300"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buFont typeface="Arial" panose="020B0604020202020204" pitchFamily="34" charset="0"/>
                        <a:buNone/>
                      </a:pPr>
                      <a:endParaRPr lang="en-US" sz="1300" i="1"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Gaps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93517"/>
                  </a:ext>
                </a:extLst>
              </a:tr>
              <a:tr h="23823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300" dirty="0"/>
                        <a:t>Barriers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574425"/>
                  </a:ext>
                </a:extLst>
              </a:tr>
            </a:tbl>
          </a:graphicData>
        </a:graphic>
      </p:graphicFrame>
      <p:sp>
        <p:nvSpPr>
          <p:cNvPr id="23" name="Content Placeholder 2">
            <a:extLst>
              <a:ext uri="{FF2B5EF4-FFF2-40B4-BE49-F238E27FC236}">
                <a16:creationId xmlns:a16="http://schemas.microsoft.com/office/drawing/2014/main" id="{B39144B0-9CD2-41EC-8C3C-6B66AB542268}"/>
              </a:ext>
            </a:extLst>
          </p:cNvPr>
          <p:cNvSpPr>
            <a:spLocks noGrp="1"/>
          </p:cNvSpPr>
          <p:nvPr>
            <p:ph idx="1"/>
          </p:nvPr>
        </p:nvSpPr>
        <p:spPr>
          <a:xfrm>
            <a:off x="371094" y="2718054"/>
            <a:ext cx="3438906" cy="3207258"/>
          </a:xfrm>
        </p:spPr>
        <p:txBody>
          <a:bodyPr anchor="t">
            <a:normAutofit/>
          </a:bodyPr>
          <a:lstStyle/>
          <a:p>
            <a:pPr marL="342900" indent="-342900">
              <a:buFont typeface="+mj-lt"/>
              <a:buAutoNum type="arabicPeriod" startAt="2"/>
            </a:pPr>
            <a:r>
              <a:rPr lang="en-US" sz="1700" dirty="0"/>
              <a:t>(Column B) For each group, spend time brainstorming what scenarios might trigger the need for support. </a:t>
            </a:r>
          </a:p>
          <a:p>
            <a:pPr marL="0" indent="0">
              <a:buNone/>
            </a:pPr>
            <a:r>
              <a:rPr lang="en-US" sz="1700" b="1" dirty="0"/>
              <a:t>Think broad, for example, food, mental health, college counseling, relationships, sexual health, and emotional comfort. </a:t>
            </a:r>
          </a:p>
          <a:p>
            <a:pPr marL="0" indent="0">
              <a:buNone/>
            </a:pPr>
            <a:endParaRPr lang="en-US" sz="1700" dirty="0"/>
          </a:p>
          <a:p>
            <a:pPr marL="0" indent="0">
              <a:buNone/>
            </a:pPr>
            <a:endParaRPr lang="en-US" sz="1700" dirty="0"/>
          </a:p>
        </p:txBody>
      </p:sp>
      <p:sp>
        <p:nvSpPr>
          <p:cNvPr id="12" name="Slide Number Placeholder 3">
            <a:extLst>
              <a:ext uri="{FF2B5EF4-FFF2-40B4-BE49-F238E27FC236}">
                <a16:creationId xmlns:a16="http://schemas.microsoft.com/office/drawing/2014/main" id="{8AD57594-F88A-455E-A9FA-9A5FDEC46EB3}"/>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19</a:t>
            </a:fld>
            <a:endParaRPr lang="en-US" dirty="0"/>
          </a:p>
        </p:txBody>
      </p:sp>
    </p:spTree>
    <p:extLst>
      <p:ext uri="{BB962C8B-B14F-4D97-AF65-F5344CB8AC3E}">
        <p14:creationId xmlns:p14="http://schemas.microsoft.com/office/powerpoint/2010/main" val="265581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AB94B7D-609A-47DA-90BE-0B0089D302FB}"/>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6C5B47-5A9F-4CF3-88D8-2DCF69488F7A}"/>
              </a:ext>
            </a:extLst>
          </p:cNvPr>
          <p:cNvSpPr>
            <a:spLocks noGrp="1"/>
          </p:cNvSpPr>
          <p:nvPr>
            <p:ph type="title"/>
          </p:nvPr>
        </p:nvSpPr>
        <p:spPr>
          <a:xfrm>
            <a:off x="838200" y="365125"/>
            <a:ext cx="10515600" cy="1325563"/>
          </a:xfrm>
        </p:spPr>
        <p:txBody>
          <a:bodyPr lIns="0">
            <a:normAutofit/>
          </a:bodyPr>
          <a:lstStyle/>
          <a:p>
            <a:r>
              <a:rPr lang="en-US" dirty="0"/>
              <a:t>Contents</a:t>
            </a:r>
          </a:p>
        </p:txBody>
      </p:sp>
      <p:graphicFrame>
        <p:nvGraphicFramePr>
          <p:cNvPr id="5" name="Content Placeholder 2">
            <a:extLst>
              <a:ext uri="{FF2B5EF4-FFF2-40B4-BE49-F238E27FC236}">
                <a16:creationId xmlns:a16="http://schemas.microsoft.com/office/drawing/2014/main" id="{820EF9B0-618B-4F59-9D9C-0EA1B4C08C42}"/>
              </a:ext>
            </a:extLst>
          </p:cNvPr>
          <p:cNvGraphicFramePr>
            <a:graphicFrameLocks noGrp="1"/>
          </p:cNvGraphicFramePr>
          <p:nvPr>
            <p:ph idx="1"/>
            <p:extLst>
              <p:ext uri="{D42A27DB-BD31-4B8C-83A1-F6EECF244321}">
                <p14:modId xmlns:p14="http://schemas.microsoft.com/office/powerpoint/2010/main" val="19241478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8530E95E-05A3-4B0B-B0C3-E4B9986B7D07}"/>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a:t>
            </a:fld>
            <a:endParaRPr lang="en-US" dirty="0"/>
          </a:p>
        </p:txBody>
      </p:sp>
    </p:spTree>
    <p:extLst>
      <p:ext uri="{BB962C8B-B14F-4D97-AF65-F5344CB8AC3E}">
        <p14:creationId xmlns:p14="http://schemas.microsoft.com/office/powerpoint/2010/main" val="255764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Freeform: Shape 2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76DFF4-7BB8-4189-8379-AD5C1521BE59}"/>
              </a:ext>
            </a:extLst>
          </p:cNvPr>
          <p:cNvSpPr>
            <a:spLocks noGrp="1"/>
          </p:cNvSpPr>
          <p:nvPr>
            <p:ph type="title"/>
          </p:nvPr>
        </p:nvSpPr>
        <p:spPr>
          <a:xfrm>
            <a:off x="371094" y="1161288"/>
            <a:ext cx="3438144" cy="1239012"/>
          </a:xfrm>
        </p:spPr>
        <p:txBody>
          <a:bodyPr anchor="ctr">
            <a:normAutofit/>
          </a:bodyPr>
          <a:lstStyle/>
          <a:p>
            <a:r>
              <a:rPr lang="en-US" sz="2600" dirty="0"/>
              <a:t>Creating the Community Resources Chart</a:t>
            </a: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86B5C986-0D56-4205-A6CC-D3A97F04BBAC}"/>
              </a:ext>
            </a:extLst>
          </p:cNvPr>
          <p:cNvCxnSpPr>
            <a:cxnSpLocks/>
          </p:cNvCxnSpPr>
          <p:nvPr/>
        </p:nvCxnSpPr>
        <p:spPr>
          <a:xfrm flipV="1">
            <a:off x="3779173" y="1651000"/>
            <a:ext cx="4196427" cy="1302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F78D02-0471-47A6-A4C7-67E83DFD4151}"/>
              </a:ext>
            </a:extLst>
          </p:cNvPr>
          <p:cNvSpPr txBox="1"/>
          <p:nvPr/>
        </p:nvSpPr>
        <p:spPr>
          <a:xfrm>
            <a:off x="4098510" y="1005336"/>
            <a:ext cx="4296954" cy="369332"/>
          </a:xfrm>
          <a:prstGeom prst="rect">
            <a:avLst/>
          </a:prstGeom>
          <a:noFill/>
        </p:spPr>
        <p:txBody>
          <a:bodyPr wrap="square" rtlCol="0">
            <a:spAutoFit/>
          </a:bodyPr>
          <a:lstStyle/>
          <a:p>
            <a:pPr>
              <a:spcAft>
                <a:spcPts val="600"/>
              </a:spcAft>
            </a:pPr>
            <a:r>
              <a:rPr lang="en-US" dirty="0"/>
              <a:t>Example Community Resources Chart</a:t>
            </a:r>
          </a:p>
        </p:txBody>
      </p:sp>
      <p:graphicFrame>
        <p:nvGraphicFramePr>
          <p:cNvPr id="19" name="Table 8">
            <a:extLst>
              <a:ext uri="{FF2B5EF4-FFF2-40B4-BE49-F238E27FC236}">
                <a16:creationId xmlns:a16="http://schemas.microsoft.com/office/drawing/2014/main" id="{4CA45A3D-1C3B-44D8-AC7F-0F973E9A7FA2}"/>
              </a:ext>
            </a:extLst>
          </p:cNvPr>
          <p:cNvGraphicFramePr>
            <a:graphicFrameLocks noGrp="1"/>
          </p:cNvGraphicFramePr>
          <p:nvPr>
            <p:extLst>
              <p:ext uri="{D42A27DB-BD31-4B8C-83A1-F6EECF244321}">
                <p14:modId xmlns:p14="http://schemas.microsoft.com/office/powerpoint/2010/main" val="1615888364"/>
              </p:ext>
            </p:extLst>
          </p:nvPr>
        </p:nvGraphicFramePr>
        <p:xfrm>
          <a:off x="4205131" y="1498600"/>
          <a:ext cx="7628032" cy="3915079"/>
        </p:xfrm>
        <a:graphic>
          <a:graphicData uri="http://schemas.openxmlformats.org/drawingml/2006/table">
            <a:tbl>
              <a:tblPr firstRow="1" bandRow="1">
                <a:tableStyleId>{2D5ABB26-0587-4C30-8999-92F81FD0307C}</a:tableStyleId>
              </a:tblPr>
              <a:tblGrid>
                <a:gridCol w="1907008">
                  <a:extLst>
                    <a:ext uri="{9D8B030D-6E8A-4147-A177-3AD203B41FA5}">
                      <a16:colId xmlns:a16="http://schemas.microsoft.com/office/drawing/2014/main" val="3106172699"/>
                    </a:ext>
                  </a:extLst>
                </a:gridCol>
                <a:gridCol w="1907008">
                  <a:extLst>
                    <a:ext uri="{9D8B030D-6E8A-4147-A177-3AD203B41FA5}">
                      <a16:colId xmlns:a16="http://schemas.microsoft.com/office/drawing/2014/main" val="1168189952"/>
                    </a:ext>
                  </a:extLst>
                </a:gridCol>
                <a:gridCol w="1907008">
                  <a:extLst>
                    <a:ext uri="{9D8B030D-6E8A-4147-A177-3AD203B41FA5}">
                      <a16:colId xmlns:a16="http://schemas.microsoft.com/office/drawing/2014/main" val="3872769959"/>
                    </a:ext>
                  </a:extLst>
                </a:gridCol>
                <a:gridCol w="1907008">
                  <a:extLst>
                    <a:ext uri="{9D8B030D-6E8A-4147-A177-3AD203B41FA5}">
                      <a16:colId xmlns:a16="http://schemas.microsoft.com/office/drawing/2014/main" val="808261857"/>
                    </a:ext>
                  </a:extLst>
                </a:gridCol>
              </a:tblGrid>
              <a:tr h="63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A</a:t>
                      </a:r>
                      <a:r>
                        <a:rPr lang="en-US" sz="1300" dirty="0"/>
                        <a:t>: </a:t>
                      </a:r>
                      <a:br>
                        <a:rPr lang="en-US" sz="1300" dirty="0"/>
                      </a:br>
                      <a:r>
                        <a:rPr lang="en-US" sz="1300" dirty="0"/>
                        <a:t>Adolescent group profiles</a:t>
                      </a:r>
                      <a:endParaRPr lang="en-US" sz="1300" dirty="0">
                        <a:cs typeface="Calibri"/>
                      </a:endParaRP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B</a:t>
                      </a:r>
                      <a:r>
                        <a:rPr lang="en-US" sz="1300" dirty="0"/>
                        <a:t>: </a:t>
                      </a:r>
                      <a:br>
                        <a:rPr lang="en-US" sz="1300" dirty="0"/>
                      </a:br>
                      <a:r>
                        <a:rPr lang="en-US" sz="1300" dirty="0"/>
                        <a:t>Possible needs or challenges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C</a:t>
                      </a:r>
                      <a:r>
                        <a:rPr lang="en-US" sz="1300" dirty="0"/>
                        <a:t>: </a:t>
                      </a:r>
                      <a:br>
                        <a:rPr lang="en-US" sz="1300" dirty="0"/>
                      </a:br>
                      <a:r>
                        <a:rPr lang="en-US" sz="1300" dirty="0"/>
                        <a:t>Resources available in the community</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D</a:t>
                      </a:r>
                      <a:r>
                        <a:rPr lang="en-US" sz="1300" dirty="0"/>
                        <a:t>: </a:t>
                      </a:r>
                      <a:br>
                        <a:rPr lang="en-US" sz="1300" dirty="0"/>
                      </a:br>
                      <a:r>
                        <a:rPr lang="en-US" sz="1300" dirty="0"/>
                        <a:t>Resource gaps and barriers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201881"/>
                  </a:ext>
                </a:extLst>
              </a:tr>
              <a:tr h="87640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Youth who are homeless ages 13–20; all genders; some possibly without adult caregivers.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i="1"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r>
                        <a:rPr lang="en-US" sz="1300" i="1" dirty="0"/>
                        <a:t>Consistent housing</a:t>
                      </a:r>
                    </a:p>
                    <a:p>
                      <a:pPr marL="228600" indent="-228600">
                        <a:buFont typeface="Arial" panose="020B0604020202020204" pitchFamily="34" charset="0"/>
                        <a:buChar char="•"/>
                      </a:pPr>
                      <a:r>
                        <a:rPr lang="en-US" sz="1300" i="1" dirty="0"/>
                        <a:t>Access to nutritious food outside the school day</a:t>
                      </a:r>
                    </a:p>
                    <a:p>
                      <a:pPr marL="228600" indent="-228600">
                        <a:buFont typeface="Arial" panose="020B0604020202020204" pitchFamily="34" charset="0"/>
                        <a:buChar char="•"/>
                      </a:pPr>
                      <a:r>
                        <a:rPr lang="en-US" sz="1300" i="1" dirty="0"/>
                        <a:t>Mental health resources</a:t>
                      </a:r>
                    </a:p>
                    <a:p>
                      <a:pPr marL="228600" indent="-228600">
                        <a:buFont typeface="Arial" panose="020B0604020202020204" pitchFamily="34" charset="0"/>
                        <a:buChar char="•"/>
                      </a:pPr>
                      <a:r>
                        <a:rPr lang="en-US" sz="1300" i="1" dirty="0"/>
                        <a:t>Reproductive health resources (e.g., birth control)</a:t>
                      </a:r>
                    </a:p>
                    <a:p>
                      <a:pPr marL="228600" indent="-228600">
                        <a:buFont typeface="Arial" panose="020B0604020202020204" pitchFamily="34" charset="0"/>
                        <a:buChar char="•"/>
                      </a:pPr>
                      <a:r>
                        <a:rPr lang="en-US" sz="1300" i="1" dirty="0"/>
                        <a:t>Basic medical care (e.g., dental, general wellness) </a:t>
                      </a:r>
                      <a:endParaRPr lang="en-US" sz="1300"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r>
                        <a:rPr lang="en-US" sz="1300" i="1" dirty="0"/>
                        <a:t>Local food pantry</a:t>
                      </a:r>
                    </a:p>
                    <a:p>
                      <a:pPr marL="228600" indent="-228600">
                        <a:buFont typeface="Arial" panose="020B0604020202020204" pitchFamily="34" charset="0"/>
                        <a:buChar char="•"/>
                      </a:pPr>
                      <a:r>
                        <a:rPr lang="en-US" sz="1300" i="1" dirty="0"/>
                        <a:t>Area nonprofit provides snack packs on Fridays at the school building. </a:t>
                      </a:r>
                    </a:p>
                    <a:p>
                      <a:pPr marL="228600" indent="-228600">
                        <a:buFont typeface="Arial" panose="020B0604020202020204" pitchFamily="34" charset="0"/>
                        <a:buChar char="•"/>
                      </a:pPr>
                      <a:r>
                        <a:rPr lang="en-US" sz="1300" i="1" dirty="0"/>
                        <a:t>Local planned parenthood</a:t>
                      </a:r>
                    </a:p>
                    <a:p>
                      <a:pPr marL="228600" indent="-228600">
                        <a:buFont typeface="Arial" panose="020B0604020202020204" pitchFamily="34" charset="0"/>
                        <a:buChar char="•"/>
                      </a:pPr>
                      <a:r>
                        <a:rPr lang="en-US" sz="1300" i="1" dirty="0"/>
                        <a:t>SMILE program in schools monthly </a:t>
                      </a:r>
                    </a:p>
                    <a:p>
                      <a:pPr marL="228600" indent="-228600">
                        <a:buFont typeface="Arial" panose="020B0604020202020204" pitchFamily="34" charset="0"/>
                        <a:buChar char="•"/>
                      </a:pPr>
                      <a:r>
                        <a:rPr lang="en-US" sz="1300" i="1" dirty="0"/>
                        <a:t>Mental health counselor at high school weekly</a:t>
                      </a:r>
                    </a:p>
                    <a:p>
                      <a:pPr marL="228600" indent="-228600">
                        <a:buFont typeface="Arial" panose="020B0604020202020204" pitchFamily="34" charset="0"/>
                        <a:buChar char="•"/>
                      </a:pPr>
                      <a:r>
                        <a:rPr lang="en-US" sz="1300" i="1" dirty="0"/>
                        <a:t>Local church provides community meals on Saturdays</a:t>
                      </a:r>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Gaps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93517"/>
                  </a:ext>
                </a:extLst>
              </a:tr>
              <a:tr h="23823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300" dirty="0"/>
                        <a:t>Barriers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574425"/>
                  </a:ext>
                </a:extLst>
              </a:tr>
            </a:tbl>
          </a:graphicData>
        </a:graphic>
      </p:graphicFrame>
      <p:sp>
        <p:nvSpPr>
          <p:cNvPr id="23" name="Content Placeholder 2">
            <a:extLst>
              <a:ext uri="{FF2B5EF4-FFF2-40B4-BE49-F238E27FC236}">
                <a16:creationId xmlns:a16="http://schemas.microsoft.com/office/drawing/2014/main" id="{B39144B0-9CD2-41EC-8C3C-6B66AB542268}"/>
              </a:ext>
            </a:extLst>
          </p:cNvPr>
          <p:cNvSpPr>
            <a:spLocks noGrp="1"/>
          </p:cNvSpPr>
          <p:nvPr>
            <p:ph idx="1"/>
          </p:nvPr>
        </p:nvSpPr>
        <p:spPr>
          <a:xfrm>
            <a:off x="371094" y="2718054"/>
            <a:ext cx="3438906" cy="3207258"/>
          </a:xfrm>
        </p:spPr>
        <p:txBody>
          <a:bodyPr anchor="t">
            <a:normAutofit/>
          </a:bodyPr>
          <a:lstStyle/>
          <a:p>
            <a:pPr marL="342900" indent="-342900">
              <a:buFont typeface="+mj-lt"/>
              <a:buAutoNum type="arabicPeriod" startAt="3"/>
            </a:pPr>
            <a:r>
              <a:rPr lang="en-US" sz="1700" dirty="0"/>
              <a:t>(Column C) Given what you’ve determined in Columns A and B, brainstorm all the possible supports the different student groups might access. </a:t>
            </a:r>
            <a:endParaRPr lang="en-US" sz="1700" b="1" dirty="0"/>
          </a:p>
          <a:p>
            <a:pPr marL="0" indent="0">
              <a:buNone/>
            </a:pPr>
            <a:r>
              <a:rPr lang="en-US" sz="1700" b="1" dirty="0"/>
              <a:t>Include, for example, community and school resources, faith-based organizations, social services, clubs, other student groups, and trusted adults. </a:t>
            </a:r>
          </a:p>
          <a:p>
            <a:pPr marL="0" indent="0">
              <a:buNone/>
            </a:pPr>
            <a:endParaRPr lang="en-US" sz="1700" dirty="0"/>
          </a:p>
          <a:p>
            <a:pPr marL="0" indent="0">
              <a:buNone/>
            </a:pPr>
            <a:endParaRPr lang="en-US" sz="1700" dirty="0"/>
          </a:p>
        </p:txBody>
      </p:sp>
      <p:sp>
        <p:nvSpPr>
          <p:cNvPr id="12" name="Slide Number Placeholder 3">
            <a:extLst>
              <a:ext uri="{FF2B5EF4-FFF2-40B4-BE49-F238E27FC236}">
                <a16:creationId xmlns:a16="http://schemas.microsoft.com/office/drawing/2014/main" id="{6AA6A7E7-C0A5-424B-9440-699DB9AA61C1}"/>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20</a:t>
            </a:fld>
            <a:endParaRPr lang="en-US" dirty="0"/>
          </a:p>
        </p:txBody>
      </p:sp>
    </p:spTree>
    <p:extLst>
      <p:ext uri="{BB962C8B-B14F-4D97-AF65-F5344CB8AC3E}">
        <p14:creationId xmlns:p14="http://schemas.microsoft.com/office/powerpoint/2010/main" val="341008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Freeform: Shape 2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76DFF4-7BB8-4189-8379-AD5C1521BE59}"/>
              </a:ext>
            </a:extLst>
          </p:cNvPr>
          <p:cNvSpPr>
            <a:spLocks noGrp="1"/>
          </p:cNvSpPr>
          <p:nvPr>
            <p:ph type="title"/>
          </p:nvPr>
        </p:nvSpPr>
        <p:spPr>
          <a:xfrm>
            <a:off x="371094" y="1161288"/>
            <a:ext cx="3438144" cy="1239012"/>
          </a:xfrm>
        </p:spPr>
        <p:txBody>
          <a:bodyPr anchor="ctr">
            <a:normAutofit/>
          </a:bodyPr>
          <a:lstStyle/>
          <a:p>
            <a:r>
              <a:rPr lang="en-US" sz="2600" dirty="0"/>
              <a:t>Creating the Community Resources Chart</a:t>
            </a: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4EEA4A-2509-44F6-9532-AE9596D43B54}"/>
              </a:ext>
            </a:extLst>
          </p:cNvPr>
          <p:cNvSpPr>
            <a:spLocks noGrp="1"/>
          </p:cNvSpPr>
          <p:nvPr>
            <p:ph idx="1"/>
          </p:nvPr>
        </p:nvSpPr>
        <p:spPr>
          <a:xfrm>
            <a:off x="371094" y="2718054"/>
            <a:ext cx="3438906" cy="3207258"/>
          </a:xfrm>
        </p:spPr>
        <p:txBody>
          <a:bodyPr anchor="t">
            <a:normAutofit/>
          </a:bodyPr>
          <a:lstStyle/>
          <a:p>
            <a:pPr marL="342900" indent="-342900">
              <a:buFont typeface="+mj-lt"/>
              <a:buAutoNum type="arabicPeriod" startAt="4"/>
            </a:pPr>
            <a:r>
              <a:rPr lang="en-US" sz="1700" dirty="0"/>
              <a:t>(Column D) From Column C, brainstorm the resources that either don’t exist in your community or might present possible barriers to access. </a:t>
            </a:r>
          </a:p>
          <a:p>
            <a:pPr marL="0" indent="0">
              <a:buNone/>
            </a:pPr>
            <a:r>
              <a:rPr lang="en-US" sz="1700" b="1" dirty="0"/>
              <a:t>For example, the need to travel to a location might be challenging if you don’t own a car or bike. Youth not connected to the district would not have access to some services. </a:t>
            </a:r>
          </a:p>
          <a:p>
            <a:pPr marL="0" indent="0">
              <a:buNone/>
            </a:pPr>
            <a:endParaRPr lang="en-US" sz="1700" dirty="0"/>
          </a:p>
          <a:p>
            <a:pPr marL="0" indent="0">
              <a:buNone/>
            </a:pPr>
            <a:endParaRPr lang="en-US" sz="1700" dirty="0"/>
          </a:p>
        </p:txBody>
      </p:sp>
      <p:cxnSp>
        <p:nvCxnSpPr>
          <p:cNvPr id="8" name="Straight Arrow Connector 7">
            <a:extLst>
              <a:ext uri="{FF2B5EF4-FFF2-40B4-BE49-F238E27FC236}">
                <a16:creationId xmlns:a16="http://schemas.microsoft.com/office/drawing/2014/main" id="{86B5C986-0D56-4205-A6CC-D3A97F04BBAC}"/>
              </a:ext>
            </a:extLst>
          </p:cNvPr>
          <p:cNvCxnSpPr>
            <a:cxnSpLocks/>
          </p:cNvCxnSpPr>
          <p:nvPr/>
        </p:nvCxnSpPr>
        <p:spPr>
          <a:xfrm flipV="1">
            <a:off x="3779173" y="1625600"/>
            <a:ext cx="6139527" cy="1328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F78D02-0471-47A6-A4C7-67E83DFD4151}"/>
              </a:ext>
            </a:extLst>
          </p:cNvPr>
          <p:cNvSpPr txBox="1"/>
          <p:nvPr/>
        </p:nvSpPr>
        <p:spPr>
          <a:xfrm>
            <a:off x="4098510" y="1005336"/>
            <a:ext cx="4296954" cy="369332"/>
          </a:xfrm>
          <a:prstGeom prst="rect">
            <a:avLst/>
          </a:prstGeom>
          <a:noFill/>
        </p:spPr>
        <p:txBody>
          <a:bodyPr wrap="square" rtlCol="0">
            <a:spAutoFit/>
          </a:bodyPr>
          <a:lstStyle/>
          <a:p>
            <a:pPr>
              <a:spcAft>
                <a:spcPts val="600"/>
              </a:spcAft>
            </a:pPr>
            <a:r>
              <a:rPr lang="en-US" dirty="0"/>
              <a:t>Example Community Resources Chart</a:t>
            </a:r>
          </a:p>
        </p:txBody>
      </p:sp>
      <p:graphicFrame>
        <p:nvGraphicFramePr>
          <p:cNvPr id="19" name="Table 8">
            <a:extLst>
              <a:ext uri="{FF2B5EF4-FFF2-40B4-BE49-F238E27FC236}">
                <a16:creationId xmlns:a16="http://schemas.microsoft.com/office/drawing/2014/main" id="{4CA45A3D-1C3B-44D8-AC7F-0F973E9A7FA2}"/>
              </a:ext>
            </a:extLst>
          </p:cNvPr>
          <p:cNvGraphicFramePr>
            <a:graphicFrameLocks noGrp="1"/>
          </p:cNvGraphicFramePr>
          <p:nvPr>
            <p:extLst>
              <p:ext uri="{D42A27DB-BD31-4B8C-83A1-F6EECF244321}">
                <p14:modId xmlns:p14="http://schemas.microsoft.com/office/powerpoint/2010/main" val="2293032657"/>
              </p:ext>
            </p:extLst>
          </p:nvPr>
        </p:nvGraphicFramePr>
        <p:xfrm>
          <a:off x="4205131" y="1498600"/>
          <a:ext cx="7628032" cy="4170152"/>
        </p:xfrm>
        <a:graphic>
          <a:graphicData uri="http://schemas.openxmlformats.org/drawingml/2006/table">
            <a:tbl>
              <a:tblPr firstRow="1" bandRow="1">
                <a:tableStyleId>{2D5ABB26-0587-4C30-8999-92F81FD0307C}</a:tableStyleId>
              </a:tblPr>
              <a:tblGrid>
                <a:gridCol w="1907008">
                  <a:extLst>
                    <a:ext uri="{9D8B030D-6E8A-4147-A177-3AD203B41FA5}">
                      <a16:colId xmlns:a16="http://schemas.microsoft.com/office/drawing/2014/main" val="3106172699"/>
                    </a:ext>
                  </a:extLst>
                </a:gridCol>
                <a:gridCol w="1907008">
                  <a:extLst>
                    <a:ext uri="{9D8B030D-6E8A-4147-A177-3AD203B41FA5}">
                      <a16:colId xmlns:a16="http://schemas.microsoft.com/office/drawing/2014/main" val="1168189952"/>
                    </a:ext>
                  </a:extLst>
                </a:gridCol>
                <a:gridCol w="1907008">
                  <a:extLst>
                    <a:ext uri="{9D8B030D-6E8A-4147-A177-3AD203B41FA5}">
                      <a16:colId xmlns:a16="http://schemas.microsoft.com/office/drawing/2014/main" val="3872769959"/>
                    </a:ext>
                  </a:extLst>
                </a:gridCol>
                <a:gridCol w="1907008">
                  <a:extLst>
                    <a:ext uri="{9D8B030D-6E8A-4147-A177-3AD203B41FA5}">
                      <a16:colId xmlns:a16="http://schemas.microsoft.com/office/drawing/2014/main" val="808261857"/>
                    </a:ext>
                  </a:extLst>
                </a:gridCol>
              </a:tblGrid>
              <a:tr h="635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A</a:t>
                      </a:r>
                      <a:r>
                        <a:rPr lang="en-US" sz="1300" dirty="0"/>
                        <a:t>: </a:t>
                      </a:r>
                      <a:br>
                        <a:rPr lang="en-US" sz="1300" dirty="0"/>
                      </a:br>
                      <a:r>
                        <a:rPr lang="en-US" sz="1300" dirty="0"/>
                        <a:t>Adolescent group profiles</a:t>
                      </a:r>
                      <a:endParaRPr lang="en-US" sz="1300" dirty="0">
                        <a:cs typeface="Calibri"/>
                      </a:endParaRP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B</a:t>
                      </a:r>
                      <a:r>
                        <a:rPr lang="en-US" sz="1300" dirty="0"/>
                        <a:t>: </a:t>
                      </a:r>
                      <a:br>
                        <a:rPr lang="en-US" sz="1300" dirty="0"/>
                      </a:br>
                      <a:r>
                        <a:rPr lang="en-US" sz="1300" dirty="0"/>
                        <a:t>Possible needs or challenges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C</a:t>
                      </a:r>
                      <a:r>
                        <a:rPr lang="en-US" sz="1300" dirty="0"/>
                        <a:t>: </a:t>
                      </a:r>
                      <a:br>
                        <a:rPr lang="en-US" sz="1300" dirty="0"/>
                      </a:br>
                      <a:r>
                        <a:rPr lang="en-US" sz="1300" dirty="0"/>
                        <a:t>Resources available in the community</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Column D</a:t>
                      </a:r>
                      <a:r>
                        <a:rPr lang="en-US" sz="1300" dirty="0"/>
                        <a:t>: </a:t>
                      </a:r>
                      <a:br>
                        <a:rPr lang="en-US" sz="1300" dirty="0"/>
                      </a:br>
                      <a:r>
                        <a:rPr lang="en-US" sz="1300" dirty="0"/>
                        <a:t>Resource gaps and barriers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201881"/>
                  </a:ext>
                </a:extLst>
              </a:tr>
              <a:tr h="87640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i="1" dirty="0"/>
                        <a:t>Youth who are homeless ages 13–20; all genders; some possibly without adult caregivers.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i="1"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r>
                        <a:rPr lang="en-US" sz="1300" i="1" dirty="0"/>
                        <a:t>Consistent housing</a:t>
                      </a:r>
                    </a:p>
                    <a:p>
                      <a:pPr marL="228600" indent="-228600">
                        <a:buFont typeface="Arial" panose="020B0604020202020204" pitchFamily="34" charset="0"/>
                        <a:buChar char="•"/>
                      </a:pPr>
                      <a:r>
                        <a:rPr lang="en-US" sz="1300" i="1" dirty="0"/>
                        <a:t>Access to nutritious food outside the school day</a:t>
                      </a:r>
                    </a:p>
                    <a:p>
                      <a:pPr marL="228600" indent="-228600">
                        <a:buFont typeface="Arial" panose="020B0604020202020204" pitchFamily="34" charset="0"/>
                        <a:buChar char="•"/>
                      </a:pPr>
                      <a:r>
                        <a:rPr lang="en-US" sz="1300" i="1" dirty="0"/>
                        <a:t>Mental health resources</a:t>
                      </a:r>
                    </a:p>
                    <a:p>
                      <a:pPr marL="228600" indent="-228600">
                        <a:buFont typeface="Arial" panose="020B0604020202020204" pitchFamily="34" charset="0"/>
                        <a:buChar char="•"/>
                      </a:pPr>
                      <a:r>
                        <a:rPr lang="en-US" sz="1300" i="1" dirty="0"/>
                        <a:t>Reproductive health resources (e.g., birth control)</a:t>
                      </a:r>
                    </a:p>
                    <a:p>
                      <a:pPr marL="228600" indent="-228600">
                        <a:buFont typeface="Arial" panose="020B0604020202020204" pitchFamily="34" charset="0"/>
                        <a:buChar char="•"/>
                      </a:pPr>
                      <a:r>
                        <a:rPr lang="en-US" sz="1300" i="1" dirty="0"/>
                        <a:t>Basic medical care (e.g., dental, general wellness) </a:t>
                      </a:r>
                      <a:endParaRPr lang="en-US" sz="1300" dirty="0"/>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r>
                        <a:rPr lang="en-US" sz="1300" i="1" dirty="0"/>
                        <a:t>Local food pantry</a:t>
                      </a:r>
                    </a:p>
                    <a:p>
                      <a:pPr marL="228600" indent="-228600">
                        <a:buFont typeface="Arial" panose="020B0604020202020204" pitchFamily="34" charset="0"/>
                        <a:buChar char="•"/>
                      </a:pPr>
                      <a:r>
                        <a:rPr lang="en-US" sz="1300" i="1" dirty="0"/>
                        <a:t>Area nonprofit provides snack packs on Fridays at the school building. </a:t>
                      </a:r>
                    </a:p>
                    <a:p>
                      <a:pPr marL="228600" indent="-228600">
                        <a:buFont typeface="Arial" panose="020B0604020202020204" pitchFamily="34" charset="0"/>
                        <a:buChar char="•"/>
                      </a:pPr>
                      <a:r>
                        <a:rPr lang="en-US" sz="1300" i="1" dirty="0"/>
                        <a:t>Local planned parenthood</a:t>
                      </a:r>
                    </a:p>
                    <a:p>
                      <a:pPr marL="228600" indent="-228600">
                        <a:buFont typeface="Arial" panose="020B0604020202020204" pitchFamily="34" charset="0"/>
                        <a:buChar char="•"/>
                      </a:pPr>
                      <a:r>
                        <a:rPr lang="en-US" sz="1300" i="1" dirty="0"/>
                        <a:t>SMILE program in schools monthly </a:t>
                      </a:r>
                    </a:p>
                    <a:p>
                      <a:pPr marL="228600" indent="-228600">
                        <a:buFont typeface="Arial" panose="020B0604020202020204" pitchFamily="34" charset="0"/>
                        <a:buChar char="•"/>
                      </a:pPr>
                      <a:r>
                        <a:rPr lang="en-US" sz="1300" i="1" dirty="0"/>
                        <a:t>Mental health counselor at high school weekly</a:t>
                      </a:r>
                    </a:p>
                    <a:p>
                      <a:pPr marL="228600" indent="-228600">
                        <a:buFont typeface="Arial" panose="020B0604020202020204" pitchFamily="34" charset="0"/>
                        <a:buChar char="•"/>
                      </a:pPr>
                      <a:r>
                        <a:rPr lang="en-US" sz="1300" i="1" dirty="0"/>
                        <a:t>Local church provides community meals on Saturdays</a:t>
                      </a:r>
                    </a:p>
                  </a:txBody>
                  <a:tcPr marL="88272" marR="88272" marT="44136" marB="441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Gaps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1" dirty="0"/>
                        <a:t>Lacking general medical care and mental health access</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93517"/>
                  </a:ext>
                </a:extLst>
              </a:tr>
              <a:tr h="23823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300" dirty="0"/>
                        <a:t>Barriers</a:t>
                      </a:r>
                    </a:p>
                    <a:p>
                      <a:pPr marL="228600" indent="-228600">
                        <a:buFont typeface="Arial" panose="020B0604020202020204" pitchFamily="34" charset="0"/>
                        <a:buChar char="•"/>
                      </a:pPr>
                      <a:r>
                        <a:rPr lang="en-US" sz="1300" i="1" dirty="0"/>
                        <a:t>The nearest shelter is a </a:t>
                      </a:r>
                      <a:br>
                        <a:rPr lang="en-US" sz="1300" i="1" dirty="0"/>
                      </a:br>
                      <a:r>
                        <a:rPr lang="en-US" sz="1300" i="1" dirty="0"/>
                        <a:t>30-minute drive to the next town. </a:t>
                      </a:r>
                    </a:p>
                    <a:p>
                      <a:pPr marL="228600" indent="-228600">
                        <a:buFont typeface="Arial" panose="020B0604020202020204" pitchFamily="34" charset="0"/>
                        <a:buChar char="•"/>
                      </a:pPr>
                      <a:r>
                        <a:rPr lang="en-US" sz="1300" i="1" dirty="0"/>
                        <a:t>The food pantry is open only 2 days per week.</a:t>
                      </a:r>
                    </a:p>
                    <a:p>
                      <a:pPr marL="228600" indent="-228600">
                        <a:buFont typeface="Arial" panose="020B0604020202020204" pitchFamily="34" charset="0"/>
                        <a:buChar char="•"/>
                      </a:pPr>
                      <a:r>
                        <a:rPr lang="en-US" sz="1300" i="1" dirty="0"/>
                        <a:t>Youth not in the school system do not have access to the snack packs, the SMILE program, or a mental health counselor.</a:t>
                      </a:r>
                    </a:p>
                  </a:txBody>
                  <a:tcPr marL="61911" marR="61911" marT="30956" marB="3095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574425"/>
                  </a:ext>
                </a:extLst>
              </a:tr>
            </a:tbl>
          </a:graphicData>
        </a:graphic>
      </p:graphicFrame>
      <p:sp>
        <p:nvSpPr>
          <p:cNvPr id="12" name="Slide Number Placeholder 3">
            <a:extLst>
              <a:ext uri="{FF2B5EF4-FFF2-40B4-BE49-F238E27FC236}">
                <a16:creationId xmlns:a16="http://schemas.microsoft.com/office/drawing/2014/main" id="{CFF77FB7-56C0-4D67-AB47-386FF2255BD3}"/>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21</a:t>
            </a:fld>
            <a:endParaRPr lang="en-US" dirty="0"/>
          </a:p>
        </p:txBody>
      </p:sp>
    </p:spTree>
    <p:extLst>
      <p:ext uri="{BB962C8B-B14F-4D97-AF65-F5344CB8AC3E}">
        <p14:creationId xmlns:p14="http://schemas.microsoft.com/office/powerpoint/2010/main" val="3781149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73006C-38F3-4276-94AF-726D20A3E363}"/>
              </a:ext>
            </a:extLst>
          </p:cNvPr>
          <p:cNvSpPr txBox="1"/>
          <p:nvPr/>
        </p:nvSpPr>
        <p:spPr>
          <a:xfrm>
            <a:off x="467360" y="309195"/>
            <a:ext cx="10274239" cy="400110"/>
          </a:xfrm>
          <a:prstGeom prst="rect">
            <a:avLst/>
          </a:prstGeom>
          <a:noFill/>
        </p:spPr>
        <p:txBody>
          <a:bodyPr wrap="square" lIns="0" rtlCol="0">
            <a:spAutoFit/>
          </a:bodyPr>
          <a:lstStyle/>
          <a:p>
            <a:r>
              <a:rPr lang="en-US" sz="2000" b="1" dirty="0"/>
              <a:t>Example Community Resources Chart: Sample Completed Chart</a:t>
            </a:r>
          </a:p>
        </p:txBody>
      </p:sp>
      <p:graphicFrame>
        <p:nvGraphicFramePr>
          <p:cNvPr id="7" name="Table 8">
            <a:extLst>
              <a:ext uri="{FF2B5EF4-FFF2-40B4-BE49-F238E27FC236}">
                <a16:creationId xmlns:a16="http://schemas.microsoft.com/office/drawing/2014/main" id="{52D21BE5-99F6-41F4-9FDE-94AB5055B94D}"/>
              </a:ext>
            </a:extLst>
          </p:cNvPr>
          <p:cNvGraphicFramePr>
            <a:graphicFrameLocks noGrp="1"/>
          </p:cNvGraphicFramePr>
          <p:nvPr>
            <p:extLst>
              <p:ext uri="{D42A27DB-BD31-4B8C-83A1-F6EECF244321}">
                <p14:modId xmlns:p14="http://schemas.microsoft.com/office/powerpoint/2010/main" val="1599124534"/>
              </p:ext>
            </p:extLst>
          </p:nvPr>
        </p:nvGraphicFramePr>
        <p:xfrm>
          <a:off x="467360" y="812800"/>
          <a:ext cx="11266192" cy="5522686"/>
        </p:xfrm>
        <a:graphic>
          <a:graphicData uri="http://schemas.openxmlformats.org/drawingml/2006/table">
            <a:tbl>
              <a:tblPr firstRow="1" bandRow="1">
                <a:tableStyleId>{2D5ABB26-0587-4C30-8999-92F81FD0307C}</a:tableStyleId>
              </a:tblPr>
              <a:tblGrid>
                <a:gridCol w="2816548">
                  <a:extLst>
                    <a:ext uri="{9D8B030D-6E8A-4147-A177-3AD203B41FA5}">
                      <a16:colId xmlns:a16="http://schemas.microsoft.com/office/drawing/2014/main" val="3106172699"/>
                    </a:ext>
                  </a:extLst>
                </a:gridCol>
                <a:gridCol w="2816548">
                  <a:extLst>
                    <a:ext uri="{9D8B030D-6E8A-4147-A177-3AD203B41FA5}">
                      <a16:colId xmlns:a16="http://schemas.microsoft.com/office/drawing/2014/main" val="1168189952"/>
                    </a:ext>
                  </a:extLst>
                </a:gridCol>
                <a:gridCol w="2816548">
                  <a:extLst>
                    <a:ext uri="{9D8B030D-6E8A-4147-A177-3AD203B41FA5}">
                      <a16:colId xmlns:a16="http://schemas.microsoft.com/office/drawing/2014/main" val="3872769959"/>
                    </a:ext>
                  </a:extLst>
                </a:gridCol>
                <a:gridCol w="2816548">
                  <a:extLst>
                    <a:ext uri="{9D8B030D-6E8A-4147-A177-3AD203B41FA5}">
                      <a16:colId xmlns:a16="http://schemas.microsoft.com/office/drawing/2014/main" val="808261857"/>
                    </a:ext>
                  </a:extLst>
                </a:gridCol>
              </a:tblGrid>
              <a:tr h="665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A</a:t>
                      </a:r>
                      <a:r>
                        <a:rPr lang="en-US" dirty="0"/>
                        <a:t>: </a:t>
                      </a:r>
                      <a:br>
                        <a:rPr lang="en-US" dirty="0"/>
                      </a:br>
                      <a:r>
                        <a:rPr lang="en-US" dirty="0"/>
                        <a:t>Adolescent group profiles</a:t>
                      </a:r>
                      <a:endParaRPr lang="en-US" dirty="0">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B</a:t>
                      </a:r>
                      <a:r>
                        <a:rPr lang="en-US" dirty="0"/>
                        <a:t>: </a:t>
                      </a:r>
                      <a:br>
                        <a:rPr lang="en-US" dirty="0"/>
                      </a:br>
                      <a:r>
                        <a:rPr lang="en-US" dirty="0"/>
                        <a:t>Possible needs or 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C</a:t>
                      </a:r>
                      <a:r>
                        <a:rPr lang="en-US" dirty="0"/>
                        <a:t>: </a:t>
                      </a:r>
                      <a:br>
                        <a:rPr lang="en-US" dirty="0"/>
                      </a:br>
                      <a:r>
                        <a:rPr lang="en-US" dirty="0"/>
                        <a:t>Resources available in the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Column D</a:t>
                      </a:r>
                      <a:r>
                        <a:rPr lang="en-US" dirty="0"/>
                        <a:t>: </a:t>
                      </a:r>
                      <a:br>
                        <a:rPr lang="en-US" dirty="0"/>
                      </a:br>
                      <a:r>
                        <a:rPr lang="en-US" dirty="0"/>
                        <a:t>Resource gaps and barriers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201881"/>
                  </a:ext>
                </a:extLst>
              </a:tr>
              <a:tr h="1294408">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Youth who are homeless ages 13–20</a:t>
                      </a:r>
                      <a:r>
                        <a:rPr lang="en-US" sz="1800" i="1" dirty="0"/>
                        <a:t>; all genders; some possibly without adult caregivers.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r>
                        <a:rPr lang="en-US" sz="1800" i="1" dirty="0"/>
                        <a:t>Consistent housing</a:t>
                      </a:r>
                    </a:p>
                    <a:p>
                      <a:pPr marL="228600" indent="-228600">
                        <a:buFont typeface="Arial" panose="020B0604020202020204" pitchFamily="34" charset="0"/>
                        <a:buChar char="•"/>
                      </a:pPr>
                      <a:r>
                        <a:rPr lang="en-US" sz="1800" i="1" dirty="0"/>
                        <a:t>Access to nutritious food outside the school day</a:t>
                      </a:r>
                    </a:p>
                    <a:p>
                      <a:pPr marL="228600" indent="-228600">
                        <a:buFont typeface="Arial" panose="020B0604020202020204" pitchFamily="34" charset="0"/>
                        <a:buChar char="•"/>
                      </a:pPr>
                      <a:r>
                        <a:rPr lang="en-US" sz="1800" i="1" dirty="0"/>
                        <a:t>Mental health resources</a:t>
                      </a:r>
                    </a:p>
                    <a:p>
                      <a:pPr marL="228600" indent="-228600">
                        <a:buFont typeface="Arial" panose="020B0604020202020204" pitchFamily="34" charset="0"/>
                        <a:buChar char="•"/>
                      </a:pPr>
                      <a:r>
                        <a:rPr lang="en-US" sz="1800" i="1" dirty="0"/>
                        <a:t>Reproductive health resources (e.g., birth control)</a:t>
                      </a:r>
                    </a:p>
                    <a:p>
                      <a:pPr marL="228600" indent="-228600">
                        <a:buFont typeface="Arial" panose="020B0604020202020204" pitchFamily="34" charset="0"/>
                        <a:buChar char="•"/>
                      </a:pPr>
                      <a:r>
                        <a:rPr lang="en-US" sz="1800" i="1" dirty="0"/>
                        <a:t>Basic medical care (e.g., dental, general wellness)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28600" indent="-228600">
                        <a:buFont typeface="Arial" panose="020B0604020202020204" pitchFamily="34" charset="0"/>
                        <a:buChar char="•"/>
                      </a:pPr>
                      <a:r>
                        <a:rPr lang="en-US" sz="1800" i="1" dirty="0"/>
                        <a:t>Local food pantry</a:t>
                      </a:r>
                    </a:p>
                    <a:p>
                      <a:pPr marL="228600" indent="-228600">
                        <a:buFont typeface="Arial" panose="020B0604020202020204" pitchFamily="34" charset="0"/>
                        <a:buChar char="•"/>
                      </a:pPr>
                      <a:r>
                        <a:rPr lang="en-US" sz="1800" i="1" dirty="0"/>
                        <a:t>Area nonprofit provides snack packs on Fridays at the school building. </a:t>
                      </a:r>
                    </a:p>
                    <a:p>
                      <a:pPr marL="228600" indent="-228600">
                        <a:buFont typeface="Arial" panose="020B0604020202020204" pitchFamily="34" charset="0"/>
                        <a:buChar char="•"/>
                      </a:pPr>
                      <a:r>
                        <a:rPr lang="en-US" sz="1800" i="1" dirty="0"/>
                        <a:t>Local planned parenthood</a:t>
                      </a:r>
                    </a:p>
                    <a:p>
                      <a:pPr marL="228600" indent="-228600">
                        <a:buFont typeface="Arial" panose="020B0604020202020204" pitchFamily="34" charset="0"/>
                        <a:buChar char="•"/>
                      </a:pPr>
                      <a:r>
                        <a:rPr lang="en-US" sz="1800" i="1" dirty="0"/>
                        <a:t>SMILE program in schools monthly </a:t>
                      </a:r>
                    </a:p>
                    <a:p>
                      <a:pPr marL="228600" indent="-228600">
                        <a:buFont typeface="Arial" panose="020B0604020202020204" pitchFamily="34" charset="0"/>
                        <a:buChar char="•"/>
                      </a:pPr>
                      <a:r>
                        <a:rPr lang="en-US" i="1" dirty="0"/>
                        <a:t>Mental health counselor at high school weekly</a:t>
                      </a:r>
                      <a:endParaRPr lang="en-US" sz="1800" i="1" dirty="0"/>
                    </a:p>
                    <a:p>
                      <a:pPr marL="228600" indent="-228600">
                        <a:buFont typeface="Arial" panose="020B0604020202020204" pitchFamily="34" charset="0"/>
                        <a:buChar char="•"/>
                      </a:pPr>
                      <a:r>
                        <a:rPr lang="en-US" sz="1800" i="1" dirty="0"/>
                        <a:t>Local church provides community meals on Saturdays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1" dirty="0"/>
                        <a:t>Lacking general medical care and mental health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93517"/>
                  </a:ext>
                </a:extLst>
              </a:tr>
              <a:tr h="33138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dirty="0"/>
                        <a:t>Barriers</a:t>
                      </a:r>
                    </a:p>
                    <a:p>
                      <a:pPr marL="228600" indent="-228600">
                        <a:buFont typeface="Arial" panose="020B0604020202020204" pitchFamily="34" charset="0"/>
                        <a:buChar char="•"/>
                      </a:pPr>
                      <a:r>
                        <a:rPr lang="en-US" sz="1800" i="1" dirty="0"/>
                        <a:t>The nearest shelter is a </a:t>
                      </a:r>
                      <a:br>
                        <a:rPr lang="en-US" sz="1800" i="1" dirty="0"/>
                      </a:br>
                      <a:r>
                        <a:rPr lang="en-US" sz="1800" i="1" dirty="0"/>
                        <a:t>30-minute drive to the next town. </a:t>
                      </a:r>
                    </a:p>
                    <a:p>
                      <a:pPr marL="228600" indent="-228600">
                        <a:buFont typeface="Arial" panose="020B0604020202020204" pitchFamily="34" charset="0"/>
                        <a:buChar char="•"/>
                      </a:pPr>
                      <a:r>
                        <a:rPr lang="en-US" sz="1800" i="1" dirty="0"/>
                        <a:t>The food pantry is open only 2 days per week.</a:t>
                      </a:r>
                    </a:p>
                    <a:p>
                      <a:pPr marL="228600" indent="-228600">
                        <a:buFont typeface="Arial" panose="020B0604020202020204" pitchFamily="34" charset="0"/>
                        <a:buChar char="•"/>
                      </a:pPr>
                      <a:r>
                        <a:rPr lang="en-US" sz="1800" i="1" dirty="0"/>
                        <a:t>Youth not in the school system do not have access to the snack packs, the SMILE program, or a mental health counselor.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574425"/>
                  </a:ext>
                </a:extLst>
              </a:tr>
            </a:tbl>
          </a:graphicData>
        </a:graphic>
      </p:graphicFrame>
      <p:sp>
        <p:nvSpPr>
          <p:cNvPr id="4" name="Slide Number Placeholder 3">
            <a:extLst>
              <a:ext uri="{FF2B5EF4-FFF2-40B4-BE49-F238E27FC236}">
                <a16:creationId xmlns:a16="http://schemas.microsoft.com/office/drawing/2014/main" id="{98404CC1-406F-42D0-8301-3F0B7FA94BAB}"/>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22</a:t>
            </a:fld>
            <a:endParaRPr lang="en-US" dirty="0"/>
          </a:p>
        </p:txBody>
      </p:sp>
    </p:spTree>
    <p:extLst>
      <p:ext uri="{BB962C8B-B14F-4D97-AF65-F5344CB8AC3E}">
        <p14:creationId xmlns:p14="http://schemas.microsoft.com/office/powerpoint/2010/main" val="288105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BF5B1A-6904-4178-9E7F-F0029A05F7C1}"/>
              </a:ext>
            </a:extLst>
          </p:cNvPr>
          <p:cNvSpPr>
            <a:spLocks noGrp="1"/>
          </p:cNvSpPr>
          <p:nvPr>
            <p:ph type="title"/>
          </p:nvPr>
        </p:nvSpPr>
        <p:spPr>
          <a:xfrm>
            <a:off x="1153668" y="548640"/>
            <a:ext cx="10168128" cy="1179576"/>
          </a:xfrm>
        </p:spPr>
        <p:txBody>
          <a:bodyPr lIns="0">
            <a:noAutofit/>
          </a:bodyPr>
          <a:lstStyle/>
          <a:p>
            <a:r>
              <a:rPr lang="en-US" dirty="0"/>
              <a:t>Discussion Guide for Community Resources Charts: Group Reflection </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A06611F-9183-4BC1-BB17-4905EA3DB8DF}"/>
              </a:ext>
            </a:extLst>
          </p:cNvPr>
          <p:cNvSpPr>
            <a:spLocks noGrp="1"/>
          </p:cNvSpPr>
          <p:nvPr>
            <p:ph idx="1"/>
          </p:nvPr>
        </p:nvSpPr>
        <p:spPr>
          <a:xfrm>
            <a:off x="1115568" y="2481943"/>
            <a:ext cx="10168128" cy="3695020"/>
          </a:xfrm>
        </p:spPr>
        <p:txBody>
          <a:bodyPr>
            <a:normAutofit/>
          </a:bodyPr>
          <a:lstStyle/>
          <a:p>
            <a:pPr marL="0" indent="0">
              <a:buNone/>
            </a:pPr>
            <a:r>
              <a:rPr lang="en-US" sz="2000" b="1" dirty="0"/>
              <a:t>Now that your Community Resources Charts have been completed,</a:t>
            </a:r>
          </a:p>
          <a:p>
            <a:pPr marL="457200" lvl="1" indent="-457200">
              <a:spcBef>
                <a:spcPts val="1200"/>
              </a:spcBef>
              <a:buFont typeface="+mj-lt"/>
              <a:buAutoNum type="arabicPeriod"/>
            </a:pPr>
            <a:r>
              <a:rPr lang="en-US" sz="2000" dirty="0"/>
              <a:t>Share your completed charts with the full group. </a:t>
            </a:r>
          </a:p>
          <a:p>
            <a:pPr marL="457200" lvl="1" indent="-457200">
              <a:spcBef>
                <a:spcPts val="1200"/>
              </a:spcBef>
              <a:buFont typeface="+mj-lt"/>
              <a:buAutoNum type="arabicPeriod"/>
            </a:pPr>
            <a:r>
              <a:rPr lang="en-US" sz="2000" dirty="0"/>
              <a:t>As a full group, discuss and record responses to the following (workbook page 7):</a:t>
            </a:r>
          </a:p>
          <a:p>
            <a:pPr marL="685800" lvl="2"/>
            <a:r>
              <a:rPr lang="en-US" dirty="0"/>
              <a:t>Where are there common needs or resources between charts? </a:t>
            </a:r>
          </a:p>
          <a:p>
            <a:pPr marL="685800" lvl="2"/>
            <a:r>
              <a:rPr lang="en-US" dirty="0"/>
              <a:t>What resources exist that might be strengthened to better serve youth in the community? </a:t>
            </a:r>
            <a:r>
              <a:rPr lang="en-US" i="1" dirty="0"/>
              <a:t>Indicate the student groups this applies to. </a:t>
            </a:r>
          </a:p>
          <a:p>
            <a:pPr marL="685800" lvl="2"/>
            <a:r>
              <a:rPr lang="en-US" dirty="0"/>
              <a:t>What needs are largely not being met currently in the community or district? </a:t>
            </a:r>
            <a:r>
              <a:rPr lang="en-US" i="1" dirty="0"/>
              <a:t>Indicate the student groups this applies to. </a:t>
            </a:r>
          </a:p>
          <a:p>
            <a:pPr marL="685800" lvl="2"/>
            <a:r>
              <a:rPr lang="en-US" dirty="0">
                <a:effectLst/>
                <a:latin typeface="Calibri" panose="020F0502020204030204" pitchFamily="34" charset="0"/>
                <a:ea typeface="Calibri" panose="020F0502020204030204" pitchFamily="34" charset="0"/>
                <a:cs typeface="Times New Roman" panose="02020603050405020304" pitchFamily="18" charset="0"/>
              </a:rPr>
              <a:t>Where do issues of access and availability occur in accessing currently existing resources? </a:t>
            </a:r>
            <a:r>
              <a:rPr lang="en-US" i="1" dirty="0"/>
              <a:t>Indicate the student groups this applies to. </a:t>
            </a:r>
          </a:p>
          <a:p>
            <a:pPr lvl="2"/>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D34C87AF-5F34-4F76-95AD-DFFF10236435}"/>
              </a:ext>
            </a:extLst>
          </p:cNvPr>
          <p:cNvSpPr>
            <a:spLocks noGrp="1"/>
          </p:cNvSpPr>
          <p:nvPr>
            <p:ph type="sldNum" sz="quarter" idx="12"/>
          </p:nvPr>
        </p:nvSpPr>
        <p:spPr/>
        <p:txBody>
          <a:bodyPr/>
          <a:lstStyle/>
          <a:p>
            <a:fld id="{A619C4B4-FDD2-452F-A655-398F3EC65D4D}" type="slidenum">
              <a:rPr lang="en-US" smtClean="0"/>
              <a:t>23</a:t>
            </a:fld>
            <a:endParaRPr lang="en-US" dirty="0"/>
          </a:p>
        </p:txBody>
      </p:sp>
    </p:spTree>
    <p:extLst>
      <p:ext uri="{BB962C8B-B14F-4D97-AF65-F5344CB8AC3E}">
        <p14:creationId xmlns:p14="http://schemas.microsoft.com/office/powerpoint/2010/main" val="333540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F1353F-5D99-4147-AD17-2DF1394E8ABB}"/>
              </a:ext>
            </a:extLst>
          </p:cNvPr>
          <p:cNvSpPr>
            <a:spLocks noGrp="1"/>
          </p:cNvSpPr>
          <p:nvPr>
            <p:ph type="title"/>
          </p:nvPr>
        </p:nvSpPr>
        <p:spPr>
          <a:xfrm>
            <a:off x="1077468" y="548640"/>
            <a:ext cx="10168128" cy="1252266"/>
          </a:xfrm>
        </p:spPr>
        <p:txBody>
          <a:bodyPr>
            <a:normAutofit/>
          </a:bodyPr>
          <a:lstStyle/>
          <a:p>
            <a:r>
              <a:rPr lang="en-US" dirty="0"/>
              <a:t>Next Steps</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EDED65B-737D-4D30-8E7A-2860C4D135E3}"/>
              </a:ext>
            </a:extLst>
          </p:cNvPr>
          <p:cNvSpPr>
            <a:spLocks noGrp="1"/>
          </p:cNvSpPr>
          <p:nvPr>
            <p:ph idx="1"/>
          </p:nvPr>
        </p:nvSpPr>
        <p:spPr>
          <a:xfrm>
            <a:off x="1115568" y="2481943"/>
            <a:ext cx="10168128" cy="3695020"/>
          </a:xfrm>
        </p:spPr>
        <p:txBody>
          <a:bodyPr vert="horz" lIns="91440" tIns="45720" rIns="91440" bIns="45720" rtlCol="0" anchor="t">
            <a:normAutofit/>
          </a:bodyPr>
          <a:lstStyle/>
          <a:p>
            <a:pPr marL="0" indent="0">
              <a:buNone/>
            </a:pPr>
            <a:r>
              <a:rPr lang="en-US" sz="2200" dirty="0"/>
              <a:t>The Community Resources Charts document your knowledge and assumptions about the high school age adolescents in your community. </a:t>
            </a:r>
          </a:p>
          <a:p>
            <a:pPr marL="0" indent="0">
              <a:buNone/>
            </a:pPr>
            <a:endParaRPr lang="en-US" sz="2200" dirty="0"/>
          </a:p>
          <a:p>
            <a:pPr marL="0" indent="0">
              <a:buNone/>
            </a:pPr>
            <a:r>
              <a:rPr lang="en-US" sz="2200" i="1" dirty="0"/>
              <a:t>The next module will guide you through a process of checking your knowledge and assumptions by </a:t>
            </a:r>
          </a:p>
          <a:p>
            <a:r>
              <a:rPr lang="en-US" sz="2200" dirty="0"/>
              <a:t>identifying data sources that quantify the number of adolescents with unmet needs and </a:t>
            </a:r>
          </a:p>
          <a:p>
            <a:r>
              <a:rPr lang="en-US" sz="2200" dirty="0"/>
              <a:t>developing a plan to collect new data to better quantify and understand needs and gaps in resources and supports. </a:t>
            </a:r>
          </a:p>
        </p:txBody>
      </p:sp>
      <p:sp>
        <p:nvSpPr>
          <p:cNvPr id="8" name="Slide Number Placeholder 3">
            <a:extLst>
              <a:ext uri="{FF2B5EF4-FFF2-40B4-BE49-F238E27FC236}">
                <a16:creationId xmlns:a16="http://schemas.microsoft.com/office/drawing/2014/main" id="{68861470-DC2D-4397-A0E3-A6BF07C0B5E0}"/>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24</a:t>
            </a:fld>
            <a:endParaRPr lang="en-US" dirty="0"/>
          </a:p>
        </p:txBody>
      </p:sp>
    </p:spTree>
    <p:extLst>
      <p:ext uri="{BB962C8B-B14F-4D97-AF65-F5344CB8AC3E}">
        <p14:creationId xmlns:p14="http://schemas.microsoft.com/office/powerpoint/2010/main" val="1162198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84F572-D11E-436D-8702-03ADB9A31F93}"/>
              </a:ext>
            </a:extLst>
          </p:cNvPr>
          <p:cNvSpPr>
            <a:spLocks noGrp="1"/>
          </p:cNvSpPr>
          <p:nvPr>
            <p:ph type="title"/>
          </p:nvPr>
        </p:nvSpPr>
        <p:spPr>
          <a:xfrm>
            <a:off x="890338" y="640080"/>
            <a:ext cx="3734014" cy="3566160"/>
          </a:xfrm>
        </p:spPr>
        <p:txBody>
          <a:bodyPr vert="horz" lIns="0" tIns="45720" rIns="91440" bIns="45720" rtlCol="0" anchor="b">
            <a:normAutofit/>
          </a:bodyPr>
          <a:lstStyle/>
          <a:p>
            <a:r>
              <a:rPr lang="en-US" sz="5400" dirty="0"/>
              <a:t>Module 3: Checking Your Assumptions</a:t>
            </a:r>
          </a:p>
        </p:txBody>
      </p:sp>
      <p:sp>
        <p:nvSpPr>
          <p:cNvPr id="2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gnifying glass showing decling performance">
            <a:extLst>
              <a:ext uri="{FF2B5EF4-FFF2-40B4-BE49-F238E27FC236}">
                <a16:creationId xmlns:a16="http://schemas.microsoft.com/office/drawing/2014/main" id="{36DC5D0B-ECBC-427A-8A32-58B99C007F30}"/>
              </a:ext>
            </a:extLst>
          </p:cNvPr>
          <p:cNvPicPr>
            <a:picLocks noChangeAspect="1"/>
          </p:cNvPicPr>
          <p:nvPr/>
        </p:nvPicPr>
        <p:blipFill rotWithShape="1">
          <a:blip r:embed="rId2"/>
          <a:srcRect l="1280" r="317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43989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E7A0944-7793-4A5E-8EA3-A1617BA0510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ADFE70C-B68B-4395-A971-B667B72D5CD2}"/>
              </a:ext>
            </a:extLst>
          </p:cNvPr>
          <p:cNvSpPr/>
          <p:nvPr/>
        </p:nvSpPr>
        <p:spPr>
          <a:xfrm>
            <a:off x="9385300" y="1825625"/>
            <a:ext cx="1968500" cy="4351337"/>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B75F97D8-E94A-474F-BCC8-505B0E4856BE}"/>
              </a:ext>
            </a:extLst>
          </p:cNvPr>
          <p:cNvSpPr>
            <a:spLocks noGrp="1"/>
          </p:cNvSpPr>
          <p:nvPr>
            <p:ph type="title"/>
          </p:nvPr>
        </p:nvSpPr>
        <p:spPr>
          <a:xfrm>
            <a:off x="838200" y="365125"/>
            <a:ext cx="10515600" cy="1325563"/>
          </a:xfrm>
        </p:spPr>
        <p:txBody>
          <a:bodyPr lIns="0"/>
          <a:lstStyle/>
          <a:p>
            <a:r>
              <a:rPr lang="en-US" dirty="0"/>
              <a:t>By the End of This Module, You Will Have . . .</a:t>
            </a:r>
          </a:p>
        </p:txBody>
      </p:sp>
      <p:sp>
        <p:nvSpPr>
          <p:cNvPr id="5" name="Slide Number Placeholder 3">
            <a:extLst>
              <a:ext uri="{FF2B5EF4-FFF2-40B4-BE49-F238E27FC236}">
                <a16:creationId xmlns:a16="http://schemas.microsoft.com/office/drawing/2014/main" id="{2FACDD02-C7F0-489F-AA09-F1DC731CF555}"/>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26</a:t>
            </a:fld>
            <a:endParaRPr lang="en-US" dirty="0"/>
          </a:p>
        </p:txBody>
      </p:sp>
    </p:spTree>
    <p:extLst>
      <p:ext uri="{BB962C8B-B14F-4D97-AF65-F5344CB8AC3E}">
        <p14:creationId xmlns:p14="http://schemas.microsoft.com/office/powerpoint/2010/main" val="203375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E6C02F-E7BC-4453-97EC-45B96A3E94BD}"/>
              </a:ext>
            </a:extLst>
          </p:cNvPr>
          <p:cNvSpPr>
            <a:spLocks noGrp="1"/>
          </p:cNvSpPr>
          <p:nvPr>
            <p:ph type="title"/>
          </p:nvPr>
        </p:nvSpPr>
        <p:spPr>
          <a:xfrm>
            <a:off x="698500" y="411480"/>
            <a:ext cx="10932668" cy="1106424"/>
          </a:xfrm>
        </p:spPr>
        <p:txBody>
          <a:bodyPr>
            <a:normAutofit/>
          </a:bodyPr>
          <a:lstStyle/>
          <a:p>
            <a:r>
              <a:rPr lang="en-US" dirty="0"/>
              <a:t>In This Module, You Will . . .</a:t>
            </a:r>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Magnifying glass showing decling performance">
            <a:extLst>
              <a:ext uri="{FF2B5EF4-FFF2-40B4-BE49-F238E27FC236}">
                <a16:creationId xmlns:a16="http://schemas.microsoft.com/office/drawing/2014/main" id="{331E44CF-6560-4148-AC3D-14B0F78F140E}"/>
              </a:ext>
            </a:extLst>
          </p:cNvPr>
          <p:cNvPicPr>
            <a:picLocks noChangeAspect="1"/>
          </p:cNvPicPr>
          <p:nvPr/>
        </p:nvPicPr>
        <p:blipFill rotWithShape="1">
          <a:blip r:embed="rId2"/>
          <a:srcRect r="997"/>
          <a:stretch/>
        </p:blipFill>
        <p:spPr>
          <a:xfrm>
            <a:off x="838200" y="1721922"/>
            <a:ext cx="6704891" cy="4520559"/>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87756FE-1A13-4DB9-AC8C-D5A054FA8532}"/>
              </a:ext>
            </a:extLst>
          </p:cNvPr>
          <p:cNvSpPr>
            <a:spLocks noGrp="1"/>
          </p:cNvSpPr>
          <p:nvPr>
            <p:ph idx="1"/>
          </p:nvPr>
        </p:nvSpPr>
        <p:spPr>
          <a:xfrm>
            <a:off x="7952234" y="2020824"/>
            <a:ext cx="3850048" cy="3959352"/>
          </a:xfrm>
        </p:spPr>
        <p:txBody>
          <a:bodyPr anchor="ctr">
            <a:normAutofit/>
          </a:bodyPr>
          <a:lstStyle/>
          <a:p>
            <a:r>
              <a:rPr lang="en-US" dirty="0"/>
              <a:t>Prioritize data collection efforts. </a:t>
            </a:r>
          </a:p>
          <a:p>
            <a:r>
              <a:rPr lang="en-US" dirty="0"/>
              <a:t>Apply best practices in data collection and analysis. </a:t>
            </a:r>
          </a:p>
          <a:p>
            <a:r>
              <a:rPr lang="en-US" dirty="0"/>
              <a:t>Develop a data collection action plan. </a:t>
            </a:r>
          </a:p>
        </p:txBody>
      </p:sp>
      <p:sp>
        <p:nvSpPr>
          <p:cNvPr id="8" name="Slide Number Placeholder 3">
            <a:extLst>
              <a:ext uri="{FF2B5EF4-FFF2-40B4-BE49-F238E27FC236}">
                <a16:creationId xmlns:a16="http://schemas.microsoft.com/office/drawing/2014/main" id="{88CF50B5-67EA-4D96-9EFB-EEBB7F50E4EC}"/>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27</a:t>
            </a:fld>
            <a:endParaRPr lang="en-US" dirty="0"/>
          </a:p>
        </p:txBody>
      </p:sp>
    </p:spTree>
    <p:extLst>
      <p:ext uri="{BB962C8B-B14F-4D97-AF65-F5344CB8AC3E}">
        <p14:creationId xmlns:p14="http://schemas.microsoft.com/office/powerpoint/2010/main" val="3377988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hite puzzle with one red piece">
            <a:extLst>
              <a:ext uri="{FF2B5EF4-FFF2-40B4-BE49-F238E27FC236}">
                <a16:creationId xmlns:a16="http://schemas.microsoft.com/office/drawing/2014/main" id="{5541EFEE-E0DF-45D5-B0D4-5FFB6AC3A0DB}"/>
              </a:ext>
            </a:extLst>
          </p:cNvPr>
          <p:cNvPicPr>
            <a:picLocks noChangeAspect="1"/>
          </p:cNvPicPr>
          <p:nvPr/>
        </p:nvPicPr>
        <p:blipFill rotWithShape="1">
          <a:blip r:embed="rId2"/>
          <a:srcRect l="28642" r="1528" b="1785"/>
          <a:stretch/>
        </p:blipFill>
        <p:spPr>
          <a:xfrm>
            <a:off x="-2" y="10"/>
            <a:ext cx="8668512" cy="6857990"/>
          </a:xfrm>
          <a:prstGeom prst="rect">
            <a:avLst/>
          </a:prstGeom>
        </p:spPr>
      </p:pic>
      <p:sp>
        <p:nvSpPr>
          <p:cNvPr id="12" name="Rectangle 11">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E78B51-D32A-4510-9A60-D3BF40A25C03}"/>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Review and Reflect</a:t>
            </a:r>
          </a:p>
        </p:txBody>
      </p:sp>
      <p:sp>
        <p:nvSpPr>
          <p:cNvPr id="7"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lide Number Placeholder 3">
            <a:extLst>
              <a:ext uri="{FF2B5EF4-FFF2-40B4-BE49-F238E27FC236}">
                <a16:creationId xmlns:a16="http://schemas.microsoft.com/office/drawing/2014/main" id="{7B59E510-CCFE-4265-B7E0-E2B73F451E92}"/>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28</a:t>
            </a:fld>
            <a:endParaRPr lang="en-US" dirty="0"/>
          </a:p>
        </p:txBody>
      </p:sp>
    </p:spTree>
    <p:extLst>
      <p:ext uri="{BB962C8B-B14F-4D97-AF65-F5344CB8AC3E}">
        <p14:creationId xmlns:p14="http://schemas.microsoft.com/office/powerpoint/2010/main" val="167481705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164206-B8EB-43B3-AAC5-435BEB9180F6}"/>
              </a:ext>
            </a:extLst>
          </p:cNvPr>
          <p:cNvSpPr>
            <a:spLocks noGrp="1"/>
          </p:cNvSpPr>
          <p:nvPr>
            <p:ph type="title"/>
          </p:nvPr>
        </p:nvSpPr>
        <p:spPr>
          <a:xfrm>
            <a:off x="612648" y="1078992"/>
            <a:ext cx="6268770" cy="1536192"/>
          </a:xfrm>
        </p:spPr>
        <p:txBody>
          <a:bodyPr anchor="b">
            <a:normAutofit/>
          </a:bodyPr>
          <a:lstStyle/>
          <a:p>
            <a:r>
              <a:rPr lang="en-US" dirty="0"/>
              <a:t>Review and Reflect on Modules 1 and 2</a:t>
            </a:r>
          </a:p>
        </p:txBody>
      </p:sp>
      <p:sp>
        <p:nvSpPr>
          <p:cNvPr id="9"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61CDE10-DF36-425E-9C00-2311BD7FE580}"/>
              </a:ext>
            </a:extLst>
          </p:cNvPr>
          <p:cNvSpPr>
            <a:spLocks noGrp="1"/>
          </p:cNvSpPr>
          <p:nvPr>
            <p:ph idx="1"/>
          </p:nvPr>
        </p:nvSpPr>
        <p:spPr>
          <a:xfrm>
            <a:off x="612648" y="3355848"/>
            <a:ext cx="6268770" cy="2825496"/>
          </a:xfrm>
        </p:spPr>
        <p:txBody>
          <a:bodyPr>
            <a:normAutofit lnSpcReduction="10000"/>
          </a:bodyPr>
          <a:lstStyle/>
          <a:p>
            <a:pPr marL="514350" indent="-514350">
              <a:buFont typeface="+mj-lt"/>
              <a:buAutoNum type="arabicPeriod"/>
            </a:pPr>
            <a:r>
              <a:rPr lang="en-US" sz="2200" dirty="0"/>
              <a:t>Spend 10 minutes reviewing your completed Community Resources Charts in small groups. </a:t>
            </a:r>
          </a:p>
          <a:p>
            <a:pPr lvl="1"/>
            <a:r>
              <a:rPr lang="en-US" sz="2200" dirty="0"/>
              <a:t>Any changes or additions? </a:t>
            </a:r>
          </a:p>
          <a:p>
            <a:pPr marL="514350" indent="-514350">
              <a:spcBef>
                <a:spcPts val="1200"/>
              </a:spcBef>
              <a:buFont typeface="+mj-lt"/>
              <a:buAutoNum type="arabicPeriod"/>
            </a:pPr>
            <a:r>
              <a:rPr lang="en-US" sz="2200" dirty="0"/>
              <a:t>With the full group, review the notes from your discussion from Activity 2B. </a:t>
            </a:r>
          </a:p>
          <a:p>
            <a:pPr lvl="1"/>
            <a:r>
              <a:rPr lang="en-US" sz="2200" dirty="0"/>
              <a:t>Do the points from your discussion still seem to hold true? </a:t>
            </a:r>
          </a:p>
          <a:p>
            <a:pPr lvl="1"/>
            <a:r>
              <a:rPr lang="en-US" sz="2200" dirty="0"/>
              <a:t>Any additional thoughts to add? </a:t>
            </a:r>
          </a:p>
          <a:p>
            <a:pPr marL="0" indent="0">
              <a:buNone/>
            </a:pPr>
            <a:endParaRPr lang="en-US" sz="2200" dirty="0"/>
          </a:p>
          <a:p>
            <a:pPr marL="457200" lvl="1" indent="0">
              <a:buNone/>
            </a:pPr>
            <a:endParaRPr lang="en-US" sz="2200" dirty="0"/>
          </a:p>
        </p:txBody>
      </p:sp>
      <p:pic>
        <p:nvPicPr>
          <p:cNvPr id="5" name="Graphic 4" descr="Reflection outline">
            <a:extLst>
              <a:ext uri="{FF2B5EF4-FFF2-40B4-BE49-F238E27FC236}">
                <a16:creationId xmlns:a16="http://schemas.microsoft.com/office/drawing/2014/main" id="{F86DE7C6-0823-440B-B2C6-6D3C6B6C55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066" y="1272395"/>
            <a:ext cx="4237686" cy="4237686"/>
          </a:xfrm>
          <a:prstGeom prst="rect">
            <a:avLst/>
          </a:prstGeom>
        </p:spPr>
      </p:pic>
      <p:sp>
        <p:nvSpPr>
          <p:cNvPr id="8" name="Slide Number Placeholder 3">
            <a:extLst>
              <a:ext uri="{FF2B5EF4-FFF2-40B4-BE49-F238E27FC236}">
                <a16:creationId xmlns:a16="http://schemas.microsoft.com/office/drawing/2014/main" id="{1916F9AC-F8E5-4B69-98A5-C0F3C6C3E637}"/>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29</a:t>
            </a:fld>
            <a:endParaRPr lang="en-US" dirty="0"/>
          </a:p>
        </p:txBody>
      </p:sp>
    </p:spTree>
    <p:extLst>
      <p:ext uri="{BB962C8B-B14F-4D97-AF65-F5344CB8AC3E}">
        <p14:creationId xmlns:p14="http://schemas.microsoft.com/office/powerpoint/2010/main" val="64335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45EB-1E33-41B7-A73D-A0889B2D0941}"/>
              </a:ext>
            </a:extLst>
          </p:cNvPr>
          <p:cNvSpPr>
            <a:spLocks noGrp="1"/>
          </p:cNvSpPr>
          <p:nvPr>
            <p:ph type="title"/>
          </p:nvPr>
        </p:nvSpPr>
        <p:spPr/>
        <p:txBody>
          <a:bodyPr lIns="0"/>
          <a:lstStyle/>
          <a:p>
            <a:r>
              <a:rPr lang="en-US" dirty="0"/>
              <a:t>This Toolkit Will Guide You in . . .</a:t>
            </a:r>
          </a:p>
        </p:txBody>
      </p:sp>
      <p:graphicFrame>
        <p:nvGraphicFramePr>
          <p:cNvPr id="5" name="Content Placeholder 2">
            <a:extLst>
              <a:ext uri="{FF2B5EF4-FFF2-40B4-BE49-F238E27FC236}">
                <a16:creationId xmlns:a16="http://schemas.microsoft.com/office/drawing/2014/main" id="{6FB70DEB-3E63-4F5B-AECA-88AACC859CB6}"/>
              </a:ext>
            </a:extLst>
          </p:cNvPr>
          <p:cNvGraphicFramePr>
            <a:graphicFrameLocks noGrp="1"/>
          </p:cNvGraphicFramePr>
          <p:nvPr>
            <p:ph idx="1"/>
            <p:extLst>
              <p:ext uri="{D42A27DB-BD31-4B8C-83A1-F6EECF244321}">
                <p14:modId xmlns:p14="http://schemas.microsoft.com/office/powerpoint/2010/main" val="33777783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5">
            <a:extLst>
              <a:ext uri="{FF2B5EF4-FFF2-40B4-BE49-F238E27FC236}">
                <a16:creationId xmlns:a16="http://schemas.microsoft.com/office/drawing/2014/main" id="{5BCA62B8-C7AE-43AE-9FA7-EE5A9D6B0D8D}"/>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3</a:t>
            </a:fld>
            <a:endParaRPr lang="en-US" dirty="0"/>
          </a:p>
        </p:txBody>
      </p:sp>
    </p:spTree>
    <p:extLst>
      <p:ext uri="{BB962C8B-B14F-4D97-AF65-F5344CB8AC3E}">
        <p14:creationId xmlns:p14="http://schemas.microsoft.com/office/powerpoint/2010/main" val="752677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4" descr="Upwards trending chart on a screen">
            <a:extLst>
              <a:ext uri="{FF2B5EF4-FFF2-40B4-BE49-F238E27FC236}">
                <a16:creationId xmlns:a16="http://schemas.microsoft.com/office/drawing/2014/main" id="{B59FD2D9-AF50-4889-8874-0D55DC7779F4}"/>
              </a:ext>
            </a:extLst>
          </p:cNvPr>
          <p:cNvPicPr>
            <a:picLocks noChangeAspect="1"/>
          </p:cNvPicPr>
          <p:nvPr/>
        </p:nvPicPr>
        <p:blipFill rotWithShape="1">
          <a:blip r:embed="rId2"/>
          <a:srcRect t="7616" r="23151" b="1301"/>
          <a:stretch/>
        </p:blipFill>
        <p:spPr>
          <a:xfrm>
            <a:off x="3523488" y="10"/>
            <a:ext cx="8668512" cy="6857990"/>
          </a:xfrm>
          <a:prstGeom prst="rect">
            <a:avLst/>
          </a:prstGeom>
        </p:spPr>
      </p:pic>
      <p:sp>
        <p:nvSpPr>
          <p:cNvPr id="21"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7E08E9-644D-4479-8C47-9417888D7024}"/>
              </a:ext>
            </a:extLst>
          </p:cNvPr>
          <p:cNvSpPr>
            <a:spLocks noGrp="1"/>
          </p:cNvSpPr>
          <p:nvPr>
            <p:ph type="title"/>
          </p:nvPr>
        </p:nvSpPr>
        <p:spPr>
          <a:xfrm>
            <a:off x="477981" y="1122363"/>
            <a:ext cx="4023360" cy="3204134"/>
          </a:xfrm>
        </p:spPr>
        <p:txBody>
          <a:bodyPr vert="horz" lIns="0" tIns="45720" rIns="91440" bIns="45720" rtlCol="0" anchor="b">
            <a:normAutofit/>
          </a:bodyPr>
          <a:lstStyle/>
          <a:p>
            <a:r>
              <a:rPr lang="en-US" sz="4800" dirty="0"/>
              <a:t>Develop a Data Collection Plan</a:t>
            </a:r>
          </a:p>
        </p:txBody>
      </p:sp>
      <p:sp>
        <p:nvSpPr>
          <p:cNvPr id="22"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64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39041A-77BD-4EDB-B2AC-C21170EEECB9}"/>
              </a:ext>
            </a:extLst>
          </p:cNvPr>
          <p:cNvSpPr>
            <a:spLocks noGrp="1"/>
          </p:cNvSpPr>
          <p:nvPr>
            <p:ph type="title"/>
          </p:nvPr>
        </p:nvSpPr>
        <p:spPr>
          <a:xfrm>
            <a:off x="1115568" y="548640"/>
            <a:ext cx="10168128" cy="1179576"/>
          </a:xfrm>
        </p:spPr>
        <p:txBody>
          <a:bodyPr>
            <a:normAutofit/>
          </a:bodyPr>
          <a:lstStyle/>
          <a:p>
            <a:r>
              <a:rPr lang="en-US" sz="4000" dirty="0"/>
              <a:t>The Whys of Data and Data Collection </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2DC1AF-AF68-4E40-B8E6-13655A7666F3}"/>
              </a:ext>
            </a:extLst>
          </p:cNvPr>
          <p:cNvSpPr>
            <a:spLocks noGrp="1"/>
          </p:cNvSpPr>
          <p:nvPr>
            <p:ph idx="1"/>
          </p:nvPr>
        </p:nvSpPr>
        <p:spPr>
          <a:xfrm>
            <a:off x="1115568" y="2481943"/>
            <a:ext cx="10168128" cy="3695020"/>
          </a:xfrm>
        </p:spPr>
        <p:txBody>
          <a:bodyPr>
            <a:normAutofit/>
          </a:bodyPr>
          <a:lstStyle/>
          <a:p>
            <a:pPr marL="0" indent="0">
              <a:buNone/>
            </a:pPr>
            <a:r>
              <a:rPr lang="en-US" sz="2200" b="1" dirty="0"/>
              <a:t>Why is it important to identify a data source? </a:t>
            </a:r>
          </a:p>
          <a:p>
            <a:pPr marL="0" indent="0">
              <a:buNone/>
            </a:pPr>
            <a:r>
              <a:rPr lang="en-US" sz="2200" dirty="0"/>
              <a:t>Without identifying the source of our information, we may be using assumptions to guide decision making. Often, we assume that data sources exist, yet we don’t take the time to make sure the data we “think” are there actually are there. </a:t>
            </a:r>
          </a:p>
          <a:p>
            <a:pPr marL="0" indent="0">
              <a:buNone/>
            </a:pPr>
            <a:r>
              <a:rPr lang="en-US" sz="2200" b="1" dirty="0"/>
              <a:t>Why check assumptions if they are grounded in my own experience? </a:t>
            </a:r>
          </a:p>
          <a:p>
            <a:pPr marL="0" indent="0">
              <a:buNone/>
            </a:pPr>
            <a:r>
              <a:rPr lang="en-US" sz="2200" dirty="0"/>
              <a:t>Experience can serve as a useful “gut check” and guide us in the right direction. However, without verifying our assumptions, we may be over- or underestimating situations—or missing the realities all together! </a:t>
            </a:r>
          </a:p>
          <a:p>
            <a:pPr marL="0" indent="0">
              <a:buNone/>
            </a:pPr>
            <a:endParaRPr lang="en-US" sz="2200" dirty="0"/>
          </a:p>
        </p:txBody>
      </p:sp>
      <p:sp>
        <p:nvSpPr>
          <p:cNvPr id="8" name="Slide Number Placeholder 3">
            <a:extLst>
              <a:ext uri="{FF2B5EF4-FFF2-40B4-BE49-F238E27FC236}">
                <a16:creationId xmlns:a16="http://schemas.microsoft.com/office/drawing/2014/main" id="{E6E06A55-454E-4042-9314-7C65753F7420}"/>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31</a:t>
            </a:fld>
            <a:endParaRPr lang="en-US" dirty="0"/>
          </a:p>
        </p:txBody>
      </p:sp>
    </p:spTree>
    <p:extLst>
      <p:ext uri="{BB962C8B-B14F-4D97-AF65-F5344CB8AC3E}">
        <p14:creationId xmlns:p14="http://schemas.microsoft.com/office/powerpoint/2010/main" val="1634225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39041A-77BD-4EDB-B2AC-C21170EEECB9}"/>
              </a:ext>
            </a:extLst>
          </p:cNvPr>
          <p:cNvSpPr>
            <a:spLocks noGrp="1"/>
          </p:cNvSpPr>
          <p:nvPr>
            <p:ph type="title"/>
          </p:nvPr>
        </p:nvSpPr>
        <p:spPr>
          <a:xfrm>
            <a:off x="1115568" y="548640"/>
            <a:ext cx="10168128" cy="1179576"/>
          </a:xfrm>
        </p:spPr>
        <p:txBody>
          <a:bodyPr>
            <a:normAutofit/>
          </a:bodyPr>
          <a:lstStyle/>
          <a:p>
            <a:r>
              <a:rPr lang="en-US" sz="4000" dirty="0"/>
              <a:t>The Whys of Data and Data Collection </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F2DC1AF-AF68-4E40-B8E6-13655A7666F3}"/>
              </a:ext>
            </a:extLst>
          </p:cNvPr>
          <p:cNvSpPr>
            <a:spLocks noGrp="1"/>
          </p:cNvSpPr>
          <p:nvPr>
            <p:ph idx="1"/>
          </p:nvPr>
        </p:nvSpPr>
        <p:spPr>
          <a:xfrm>
            <a:off x="1115568" y="2481943"/>
            <a:ext cx="10168128" cy="3695020"/>
          </a:xfrm>
        </p:spPr>
        <p:txBody>
          <a:bodyPr>
            <a:normAutofit/>
          </a:bodyPr>
          <a:lstStyle/>
          <a:p>
            <a:pPr marL="0" indent="0">
              <a:buNone/>
            </a:pPr>
            <a:r>
              <a:rPr lang="en-US" sz="2200" b="1" dirty="0"/>
              <a:t>Why is it our responsibility to gather and analyze data? </a:t>
            </a:r>
          </a:p>
          <a:p>
            <a:pPr marL="0" indent="0">
              <a:buNone/>
            </a:pPr>
            <a:r>
              <a:rPr lang="en-US" sz="2200" dirty="0"/>
              <a:t>As the decision makers and drivers of change in your school, district, and community, it is imperative that your group have an accurate reflection of the adolescents and resources in your district and community. </a:t>
            </a:r>
          </a:p>
          <a:p>
            <a:pPr marL="0" indent="0">
              <a:buNone/>
            </a:pPr>
            <a:r>
              <a:rPr lang="en-US" sz="2200" b="1" dirty="0"/>
              <a:t>Why consider collecting even more data, especially when capacity is stretched thin? </a:t>
            </a:r>
          </a:p>
          <a:p>
            <a:pPr marL="0" indent="0">
              <a:buNone/>
            </a:pPr>
            <a:r>
              <a:rPr lang="en-US" sz="2200" dirty="0"/>
              <a:t>Every decision made guides the allocation of precious resources (time, human capital, and fiscal). Without data, we risk allocating resources inefficiently, based on assumptions and perceptions instead of facts. </a:t>
            </a:r>
          </a:p>
          <a:p>
            <a:pPr marL="0" indent="0">
              <a:buNone/>
            </a:pPr>
            <a:endParaRPr lang="en-US" sz="2200" dirty="0"/>
          </a:p>
        </p:txBody>
      </p:sp>
      <p:sp>
        <p:nvSpPr>
          <p:cNvPr id="8" name="Slide Number Placeholder 3">
            <a:extLst>
              <a:ext uri="{FF2B5EF4-FFF2-40B4-BE49-F238E27FC236}">
                <a16:creationId xmlns:a16="http://schemas.microsoft.com/office/drawing/2014/main" id="{3ABAA739-D22B-41FE-8FEF-5AA64A185DAD}"/>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32</a:t>
            </a:fld>
            <a:endParaRPr lang="en-US" dirty="0"/>
          </a:p>
        </p:txBody>
      </p:sp>
    </p:spTree>
    <p:extLst>
      <p:ext uri="{BB962C8B-B14F-4D97-AF65-F5344CB8AC3E}">
        <p14:creationId xmlns:p14="http://schemas.microsoft.com/office/powerpoint/2010/main" val="316804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D1A624-64C9-43C3-98C6-6326AE62EC6A}"/>
              </a:ext>
            </a:extLst>
          </p:cNvPr>
          <p:cNvSpPr>
            <a:spLocks noGrp="1"/>
          </p:cNvSpPr>
          <p:nvPr>
            <p:ph type="title"/>
          </p:nvPr>
        </p:nvSpPr>
        <p:spPr>
          <a:xfrm>
            <a:off x="1066799" y="851517"/>
            <a:ext cx="5753101" cy="1461778"/>
          </a:xfrm>
        </p:spPr>
        <p:txBody>
          <a:bodyPr>
            <a:normAutofit/>
          </a:bodyPr>
          <a:lstStyle/>
          <a:p>
            <a:r>
              <a:rPr lang="en-US" dirty="0"/>
              <a:t>Develop a Data Collection Plan: Step 1</a:t>
            </a:r>
          </a:p>
        </p:txBody>
      </p:sp>
      <p:sp>
        <p:nvSpPr>
          <p:cNvPr id="3" name="Content Placeholder 2">
            <a:extLst>
              <a:ext uri="{FF2B5EF4-FFF2-40B4-BE49-F238E27FC236}">
                <a16:creationId xmlns:a16="http://schemas.microsoft.com/office/drawing/2014/main" id="{387B3059-0440-45D0-9F45-FB94DD08D63B}"/>
              </a:ext>
            </a:extLst>
          </p:cNvPr>
          <p:cNvSpPr>
            <a:spLocks noGrp="1"/>
          </p:cNvSpPr>
          <p:nvPr>
            <p:ph idx="1"/>
          </p:nvPr>
        </p:nvSpPr>
        <p:spPr>
          <a:xfrm>
            <a:off x="1092200" y="2470248"/>
            <a:ext cx="4048344" cy="3536236"/>
          </a:xfrm>
        </p:spPr>
        <p:txBody>
          <a:bodyPr>
            <a:normAutofit/>
          </a:bodyPr>
          <a:lstStyle/>
          <a:p>
            <a:pPr marL="0" indent="0">
              <a:buNone/>
            </a:pPr>
            <a:r>
              <a:rPr lang="en-US" sz="2000" b="1" dirty="0"/>
              <a:t>Review the notes you made on your Community Resources Chart. </a:t>
            </a:r>
          </a:p>
          <a:p>
            <a:pPr marL="0" indent="0">
              <a:buNone/>
            </a:pPr>
            <a:endParaRPr lang="en-US" sz="2000" dirty="0"/>
          </a:p>
          <a:p>
            <a:pPr marL="0" indent="0">
              <a:buNone/>
            </a:pPr>
            <a:r>
              <a:rPr lang="en-US" sz="2000" b="1" dirty="0"/>
              <a:t>Reflect: </a:t>
            </a:r>
          </a:p>
          <a:p>
            <a:r>
              <a:rPr lang="en-US" sz="2000" dirty="0"/>
              <a:t>Where are there ready data sources to verify the items listed in each column? </a:t>
            </a:r>
          </a:p>
          <a:p>
            <a:r>
              <a:rPr lang="en-US" sz="2000" dirty="0"/>
              <a:t>Where are you missing data sources to verify items listed in each column? </a:t>
            </a:r>
          </a:p>
        </p:txBody>
      </p:sp>
      <p:sp>
        <p:nvSpPr>
          <p:cNvPr id="9"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Research with solid fill">
            <a:extLst>
              <a:ext uri="{FF2B5EF4-FFF2-40B4-BE49-F238E27FC236}">
                <a16:creationId xmlns:a16="http://schemas.microsoft.com/office/drawing/2014/main" id="{E3BC2A3E-5254-41A2-98C3-867808BF34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
        <p:nvSpPr>
          <p:cNvPr id="8" name="Slide Number Placeholder 3">
            <a:extLst>
              <a:ext uri="{FF2B5EF4-FFF2-40B4-BE49-F238E27FC236}">
                <a16:creationId xmlns:a16="http://schemas.microsoft.com/office/drawing/2014/main" id="{358D1DAD-2E3F-41EA-A844-751FA1CACE54}"/>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33</a:t>
            </a:fld>
            <a:endParaRPr lang="en-US" dirty="0"/>
          </a:p>
        </p:txBody>
      </p:sp>
    </p:spTree>
    <p:extLst>
      <p:ext uri="{BB962C8B-B14F-4D97-AF65-F5344CB8AC3E}">
        <p14:creationId xmlns:p14="http://schemas.microsoft.com/office/powerpoint/2010/main" val="2873048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7"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592BC-C48C-4DC7-8C74-B2D0FCF67906}"/>
              </a:ext>
            </a:extLst>
          </p:cNvPr>
          <p:cNvSpPr>
            <a:spLocks noGrp="1"/>
          </p:cNvSpPr>
          <p:nvPr>
            <p:ph type="title"/>
          </p:nvPr>
        </p:nvSpPr>
        <p:spPr>
          <a:xfrm>
            <a:off x="1064768" y="548640"/>
            <a:ext cx="10168128" cy="1179576"/>
          </a:xfrm>
        </p:spPr>
        <p:txBody>
          <a:bodyPr>
            <a:normAutofit/>
          </a:bodyPr>
          <a:lstStyle/>
          <a:p>
            <a:r>
              <a:rPr lang="en-US" dirty="0"/>
              <a:t>New Data Collection </a:t>
            </a:r>
          </a:p>
        </p:txBody>
      </p:sp>
      <p:sp>
        <p:nvSpPr>
          <p:cNvPr id="9"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D5A70E5-3293-4755-B55C-AC23735A87AF}"/>
              </a:ext>
            </a:extLst>
          </p:cNvPr>
          <p:cNvSpPr>
            <a:spLocks noGrp="1"/>
          </p:cNvSpPr>
          <p:nvPr>
            <p:ph idx="1"/>
          </p:nvPr>
        </p:nvSpPr>
        <p:spPr>
          <a:xfrm>
            <a:off x="1115568" y="2481943"/>
            <a:ext cx="10168128" cy="3695020"/>
          </a:xfrm>
        </p:spPr>
        <p:txBody>
          <a:bodyPr vert="horz" lIns="91440" tIns="45720" rIns="91440" bIns="45720" rtlCol="0" anchor="t">
            <a:normAutofit/>
          </a:bodyPr>
          <a:lstStyle/>
          <a:p>
            <a:pPr marL="0" indent="0">
              <a:buNone/>
            </a:pPr>
            <a:r>
              <a:rPr lang="en-US" sz="2200" b="1" dirty="0"/>
              <a:t>Using the Community Resources Chart, review the areas you have identified as lacking readily accessible data. What questions remain? </a:t>
            </a:r>
          </a:p>
          <a:p>
            <a:r>
              <a:rPr lang="en-US" sz="2200" dirty="0"/>
              <a:t>Are the assumptions you made in the charts, correct? </a:t>
            </a:r>
          </a:p>
          <a:p>
            <a:r>
              <a:rPr lang="en-US" sz="2200" dirty="0"/>
              <a:t>Could there be other resources that youth turn to that you haven’t captured? </a:t>
            </a:r>
          </a:p>
          <a:p>
            <a:r>
              <a:rPr lang="en-US" sz="2200" dirty="0"/>
              <a:t>Do you have an accurate reflection of the barriers and challenges these adolescents face? </a:t>
            </a:r>
          </a:p>
          <a:p>
            <a:r>
              <a:rPr lang="en-US" sz="2200" dirty="0"/>
              <a:t>Would talking to youth and the people who support them give you a better understanding?</a:t>
            </a:r>
          </a:p>
        </p:txBody>
      </p:sp>
      <p:sp>
        <p:nvSpPr>
          <p:cNvPr id="8" name="Slide Number Placeholder 3">
            <a:extLst>
              <a:ext uri="{FF2B5EF4-FFF2-40B4-BE49-F238E27FC236}">
                <a16:creationId xmlns:a16="http://schemas.microsoft.com/office/drawing/2014/main" id="{19640688-5147-46AD-86B0-BD766CBD165F}"/>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34</a:t>
            </a:fld>
            <a:endParaRPr lang="en-US" dirty="0"/>
          </a:p>
        </p:txBody>
      </p:sp>
    </p:spTree>
    <p:extLst>
      <p:ext uri="{BB962C8B-B14F-4D97-AF65-F5344CB8AC3E}">
        <p14:creationId xmlns:p14="http://schemas.microsoft.com/office/powerpoint/2010/main" val="3110511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92BC-C48C-4DC7-8C74-B2D0FCF67906}"/>
              </a:ext>
            </a:extLst>
          </p:cNvPr>
          <p:cNvSpPr>
            <a:spLocks noGrp="1"/>
          </p:cNvSpPr>
          <p:nvPr>
            <p:ph type="title"/>
          </p:nvPr>
        </p:nvSpPr>
        <p:spPr>
          <a:xfrm>
            <a:off x="1066800" y="365125"/>
            <a:ext cx="10515600" cy="1325563"/>
          </a:xfrm>
        </p:spPr>
        <p:txBody>
          <a:bodyPr>
            <a:normAutofit/>
          </a:bodyPr>
          <a:lstStyle/>
          <a:p>
            <a:r>
              <a:rPr lang="en-US" dirty="0"/>
              <a:t>New Data Collection: Example Questions</a:t>
            </a:r>
          </a:p>
        </p:txBody>
      </p:sp>
      <p:graphicFrame>
        <p:nvGraphicFramePr>
          <p:cNvPr id="4" name="Diagram 3">
            <a:extLst>
              <a:ext uri="{FF2B5EF4-FFF2-40B4-BE49-F238E27FC236}">
                <a16:creationId xmlns:a16="http://schemas.microsoft.com/office/drawing/2014/main" id="{C9EE05FC-BA12-4FA5-973D-24FAE15D8C8E}"/>
              </a:ext>
            </a:extLst>
          </p:cNvPr>
          <p:cNvGraphicFramePr/>
          <p:nvPr>
            <p:extLst>
              <p:ext uri="{D42A27DB-BD31-4B8C-83A1-F6EECF244321}">
                <p14:modId xmlns:p14="http://schemas.microsoft.com/office/powerpoint/2010/main" val="2962253810"/>
              </p:ext>
            </p:extLst>
          </p:nvPr>
        </p:nvGraphicFramePr>
        <p:xfrm>
          <a:off x="1066800" y="3189513"/>
          <a:ext cx="10145486" cy="2987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26B502A-DFC9-4B7B-9E76-075DC8DE0771}"/>
              </a:ext>
            </a:extLst>
          </p:cNvPr>
          <p:cNvSpPr txBox="1"/>
          <p:nvPr/>
        </p:nvSpPr>
        <p:spPr>
          <a:xfrm>
            <a:off x="1066800" y="1690688"/>
            <a:ext cx="9677400" cy="1569660"/>
          </a:xfrm>
          <a:prstGeom prst="rect">
            <a:avLst/>
          </a:prstGeom>
          <a:noFill/>
        </p:spPr>
        <p:txBody>
          <a:bodyPr wrap="square" rtlCol="0">
            <a:spAutoFit/>
          </a:bodyPr>
          <a:lstStyle/>
          <a:p>
            <a:r>
              <a:rPr lang="en-US" sz="2800" b="1" dirty="0"/>
              <a:t>List your questions in the first column of Chart 3A in the workbook (page 12)</a:t>
            </a:r>
            <a:r>
              <a:rPr lang="en-US" b="1" dirty="0"/>
              <a:t>.</a:t>
            </a:r>
          </a:p>
          <a:p>
            <a:r>
              <a:rPr lang="en-US" sz="2000" dirty="0"/>
              <a:t>Make sure to be specific in developing your questions. The following are examples of nonspecific and specific questions.</a:t>
            </a:r>
          </a:p>
        </p:txBody>
      </p:sp>
      <p:sp>
        <p:nvSpPr>
          <p:cNvPr id="3" name="Slide Number Placeholder 2">
            <a:extLst>
              <a:ext uri="{FF2B5EF4-FFF2-40B4-BE49-F238E27FC236}">
                <a16:creationId xmlns:a16="http://schemas.microsoft.com/office/drawing/2014/main" id="{1850EF57-AEDD-46A5-A260-86347A6583C7}"/>
              </a:ext>
            </a:extLst>
          </p:cNvPr>
          <p:cNvSpPr>
            <a:spLocks noGrp="1"/>
          </p:cNvSpPr>
          <p:nvPr>
            <p:ph type="sldNum" sz="quarter" idx="12"/>
          </p:nvPr>
        </p:nvSpPr>
        <p:spPr/>
        <p:txBody>
          <a:bodyPr/>
          <a:lstStyle/>
          <a:p>
            <a:fld id="{A619C4B4-FDD2-452F-A655-398F3EC65D4D}" type="slidenum">
              <a:rPr lang="en-US" smtClean="0"/>
              <a:t>35</a:t>
            </a:fld>
            <a:endParaRPr lang="en-US" dirty="0"/>
          </a:p>
        </p:txBody>
      </p:sp>
    </p:spTree>
    <p:extLst>
      <p:ext uri="{BB962C8B-B14F-4D97-AF65-F5344CB8AC3E}">
        <p14:creationId xmlns:p14="http://schemas.microsoft.com/office/powerpoint/2010/main" val="182393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8163-EF72-4083-B788-996FFF5E527D}"/>
              </a:ext>
            </a:extLst>
          </p:cNvPr>
          <p:cNvSpPr>
            <a:spLocks noGrp="1"/>
          </p:cNvSpPr>
          <p:nvPr>
            <p:ph type="title"/>
          </p:nvPr>
        </p:nvSpPr>
        <p:spPr>
          <a:xfrm>
            <a:off x="838200" y="586822"/>
            <a:ext cx="3560252" cy="1448691"/>
          </a:xfrm>
        </p:spPr>
        <p:txBody>
          <a:bodyPr lIns="0">
            <a:normAutofit/>
          </a:bodyPr>
          <a:lstStyle/>
          <a:p>
            <a:r>
              <a:rPr lang="en-US" dirty="0"/>
              <a:t>New Data Collection </a:t>
            </a:r>
          </a:p>
        </p:txBody>
      </p:sp>
      <p:sp>
        <p:nvSpPr>
          <p:cNvPr id="3" name="Content Placeholder 2">
            <a:extLst>
              <a:ext uri="{FF2B5EF4-FFF2-40B4-BE49-F238E27FC236}">
                <a16:creationId xmlns:a16="http://schemas.microsoft.com/office/drawing/2014/main" id="{59B780A2-9063-40EB-8488-C57A7BD1126C}"/>
              </a:ext>
            </a:extLst>
          </p:cNvPr>
          <p:cNvSpPr>
            <a:spLocks noGrp="1"/>
          </p:cNvSpPr>
          <p:nvPr>
            <p:ph idx="1"/>
          </p:nvPr>
        </p:nvSpPr>
        <p:spPr>
          <a:xfrm>
            <a:off x="4507406" y="674496"/>
            <a:ext cx="6846394" cy="1393380"/>
          </a:xfrm>
        </p:spPr>
        <p:txBody>
          <a:bodyPr anchor="ctr">
            <a:normAutofit/>
          </a:bodyPr>
          <a:lstStyle/>
          <a:p>
            <a:pPr marL="0" indent="0">
              <a:buNone/>
            </a:pPr>
            <a:r>
              <a:rPr lang="en-US" sz="2000" b="1" dirty="0"/>
              <a:t>Complete Column 1 in the New Data Collection table on </a:t>
            </a:r>
            <a:br>
              <a:rPr lang="en-US" sz="2000" b="1" dirty="0"/>
            </a:br>
            <a:r>
              <a:rPr lang="en-US" sz="2000" b="1" dirty="0"/>
              <a:t>page 12 of the workbook.</a:t>
            </a:r>
          </a:p>
          <a:p>
            <a:pPr marL="0" indent="0">
              <a:buNone/>
            </a:pPr>
            <a:r>
              <a:rPr lang="en-US" sz="1800" dirty="0"/>
              <a:t>Translate your questions into the “Questions” column. </a:t>
            </a:r>
          </a:p>
        </p:txBody>
      </p:sp>
      <p:graphicFrame>
        <p:nvGraphicFramePr>
          <p:cNvPr id="4" name="Table 4">
            <a:extLst>
              <a:ext uri="{FF2B5EF4-FFF2-40B4-BE49-F238E27FC236}">
                <a16:creationId xmlns:a16="http://schemas.microsoft.com/office/drawing/2014/main" id="{A879A12B-1302-4191-ABDC-566B8EC792BA}"/>
              </a:ext>
            </a:extLst>
          </p:cNvPr>
          <p:cNvGraphicFramePr>
            <a:graphicFrameLocks noGrp="1"/>
          </p:cNvGraphicFramePr>
          <p:nvPr>
            <p:extLst>
              <p:ext uri="{D42A27DB-BD31-4B8C-83A1-F6EECF244321}">
                <p14:modId xmlns:p14="http://schemas.microsoft.com/office/powerpoint/2010/main" val="4191883957"/>
              </p:ext>
            </p:extLst>
          </p:nvPr>
        </p:nvGraphicFramePr>
        <p:xfrm>
          <a:off x="838201" y="2610887"/>
          <a:ext cx="10515601" cy="3510584"/>
        </p:xfrm>
        <a:graphic>
          <a:graphicData uri="http://schemas.openxmlformats.org/drawingml/2006/table">
            <a:tbl>
              <a:tblPr firstRow="1" bandRow="1">
                <a:tableStyleId>{5940675A-B579-460E-94D1-54222C63F5DA}</a:tableStyleId>
              </a:tblPr>
              <a:tblGrid>
                <a:gridCol w="1224547">
                  <a:extLst>
                    <a:ext uri="{9D8B030D-6E8A-4147-A177-3AD203B41FA5}">
                      <a16:colId xmlns:a16="http://schemas.microsoft.com/office/drawing/2014/main" val="936495576"/>
                    </a:ext>
                  </a:extLst>
                </a:gridCol>
                <a:gridCol w="1207470">
                  <a:extLst>
                    <a:ext uri="{9D8B030D-6E8A-4147-A177-3AD203B41FA5}">
                      <a16:colId xmlns:a16="http://schemas.microsoft.com/office/drawing/2014/main" val="1411893479"/>
                    </a:ext>
                  </a:extLst>
                </a:gridCol>
                <a:gridCol w="1538388">
                  <a:extLst>
                    <a:ext uri="{9D8B030D-6E8A-4147-A177-3AD203B41FA5}">
                      <a16:colId xmlns:a16="http://schemas.microsoft.com/office/drawing/2014/main" val="4014584448"/>
                    </a:ext>
                  </a:extLst>
                </a:gridCol>
                <a:gridCol w="2443502">
                  <a:extLst>
                    <a:ext uri="{9D8B030D-6E8A-4147-A177-3AD203B41FA5}">
                      <a16:colId xmlns:a16="http://schemas.microsoft.com/office/drawing/2014/main" val="1784513874"/>
                    </a:ext>
                  </a:extLst>
                </a:gridCol>
                <a:gridCol w="2050847">
                  <a:extLst>
                    <a:ext uri="{9D8B030D-6E8A-4147-A177-3AD203B41FA5}">
                      <a16:colId xmlns:a16="http://schemas.microsoft.com/office/drawing/2014/main" val="4191654873"/>
                    </a:ext>
                  </a:extLst>
                </a:gridCol>
                <a:gridCol w="2050847">
                  <a:extLst>
                    <a:ext uri="{9D8B030D-6E8A-4147-A177-3AD203B41FA5}">
                      <a16:colId xmlns:a16="http://schemas.microsoft.com/office/drawing/2014/main" val="3917034062"/>
                    </a:ext>
                  </a:extLst>
                </a:gridCol>
              </a:tblGrid>
              <a:tr h="1445140">
                <a:tc>
                  <a:txBody>
                    <a:bodyPr/>
                    <a:lstStyle/>
                    <a:p>
                      <a:r>
                        <a:rPr lang="en-US" sz="1700" b="1" dirty="0"/>
                        <a:t>Questions </a:t>
                      </a:r>
                    </a:p>
                  </a:txBody>
                  <a:tcPr marL="145204" marR="145204" marT="72602" marB="72602" anchor="ctr">
                    <a:solidFill>
                      <a:schemeClr val="accent1">
                        <a:lumMod val="60000"/>
                        <a:lumOff val="40000"/>
                      </a:schemeClr>
                    </a:solidFill>
                  </a:tcPr>
                </a:tc>
                <a:tc>
                  <a:txBody>
                    <a:bodyPr/>
                    <a:lstStyle/>
                    <a:p>
                      <a:r>
                        <a:rPr lang="en-US" sz="1700" b="1" dirty="0"/>
                        <a:t>Data collection approach</a:t>
                      </a:r>
                    </a:p>
                  </a:txBody>
                  <a:tcPr marL="145204" marR="145204" marT="72602" marB="72602" anchor="ctr">
                    <a:solidFill>
                      <a:schemeClr val="accent1">
                        <a:lumMod val="60000"/>
                        <a:lumOff val="40000"/>
                      </a:schemeClr>
                    </a:solidFill>
                  </a:tcPr>
                </a:tc>
                <a:tc>
                  <a:txBody>
                    <a:bodyPr/>
                    <a:lstStyle/>
                    <a:p>
                      <a:r>
                        <a:rPr lang="en-US" sz="1700" b="1" dirty="0"/>
                        <a:t>Target sample population </a:t>
                      </a:r>
                    </a:p>
                  </a:txBody>
                  <a:tcPr marL="145204" marR="145204" marT="72602" marB="72602"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t>Preliminary data collection tasks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collection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analysis and summary (who is responsible and data collection) </a:t>
                      </a:r>
                    </a:p>
                  </a:txBody>
                  <a:tcPr marL="145204" marR="145204" marT="72602" marB="72602" anchor="ctr">
                    <a:solidFill>
                      <a:schemeClr val="accent1">
                        <a:lumMod val="60000"/>
                        <a:lumOff val="40000"/>
                      </a:schemeClr>
                    </a:solidFill>
                  </a:tcPr>
                </a:tc>
                <a:extLst>
                  <a:ext uri="{0D108BD9-81ED-4DB2-BD59-A6C34878D82A}">
                    <a16:rowId xmlns:a16="http://schemas.microsoft.com/office/drawing/2014/main" val="205016217"/>
                  </a:ext>
                </a:extLst>
              </a:tr>
              <a:tr h="1884363">
                <a:tc>
                  <a:txBody>
                    <a:bodyPr/>
                    <a:lstStyle/>
                    <a:p>
                      <a:pPr marL="0" indent="0">
                        <a:buFont typeface="Arial" panose="020B0604020202020204" pitchFamily="34" charset="0"/>
                        <a:buNone/>
                      </a:pPr>
                      <a:r>
                        <a:rPr lang="en-US" sz="1400" i="1" dirty="0"/>
                        <a:t>What barriers exist for youth who are homeless to access mental health resources? </a:t>
                      </a:r>
                    </a:p>
                  </a:txBody>
                  <a:tcPr marL="145204" marR="145204" marT="72602" marB="72602"/>
                </a:tc>
                <a:tc>
                  <a:txBody>
                    <a:bodyPr/>
                    <a:lstStyle/>
                    <a:p>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extLst>
                  <a:ext uri="{0D108BD9-81ED-4DB2-BD59-A6C34878D82A}">
                    <a16:rowId xmlns:a16="http://schemas.microsoft.com/office/drawing/2014/main" val="2110505294"/>
                  </a:ext>
                </a:extLst>
              </a:tr>
            </a:tbl>
          </a:graphicData>
        </a:graphic>
      </p:graphicFrame>
      <p:sp>
        <p:nvSpPr>
          <p:cNvPr id="6" name="TextBox 5">
            <a:extLst>
              <a:ext uri="{FF2B5EF4-FFF2-40B4-BE49-F238E27FC236}">
                <a16:creationId xmlns:a16="http://schemas.microsoft.com/office/drawing/2014/main" id="{C7110F5E-3EBE-4946-8891-933EA26294AB}"/>
              </a:ext>
            </a:extLst>
          </p:cNvPr>
          <p:cNvSpPr txBox="1"/>
          <p:nvPr/>
        </p:nvSpPr>
        <p:spPr>
          <a:xfrm>
            <a:off x="729246" y="2109660"/>
            <a:ext cx="4393260" cy="383243"/>
          </a:xfrm>
          <a:prstGeom prst="rect">
            <a:avLst/>
          </a:prstGeom>
          <a:noFill/>
        </p:spPr>
        <p:txBody>
          <a:bodyPr wrap="square" rtlCol="0">
            <a:spAutoFit/>
          </a:bodyPr>
          <a:lstStyle/>
          <a:p>
            <a:r>
              <a:rPr lang="en-US" dirty="0"/>
              <a:t>Example New Data Collection Table </a:t>
            </a:r>
          </a:p>
        </p:txBody>
      </p:sp>
      <p:sp>
        <p:nvSpPr>
          <p:cNvPr id="7" name="Rectangle 6">
            <a:extLst>
              <a:ext uri="{FF2B5EF4-FFF2-40B4-BE49-F238E27FC236}">
                <a16:creationId xmlns:a16="http://schemas.microsoft.com/office/drawing/2014/main" id="{A0D5705A-DAC5-4EA1-8F03-AF291E035407}"/>
              </a:ext>
            </a:extLst>
          </p:cNvPr>
          <p:cNvSpPr/>
          <p:nvPr/>
        </p:nvSpPr>
        <p:spPr>
          <a:xfrm>
            <a:off x="838198" y="2567050"/>
            <a:ext cx="1219200" cy="35544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F75B83C8-00C4-4ACB-9043-A3480E896CCD}"/>
              </a:ext>
            </a:extLst>
          </p:cNvPr>
          <p:cNvSpPr>
            <a:spLocks noGrp="1"/>
          </p:cNvSpPr>
          <p:nvPr>
            <p:ph type="sldNum" sz="quarter" idx="12"/>
          </p:nvPr>
        </p:nvSpPr>
        <p:spPr/>
        <p:txBody>
          <a:bodyPr/>
          <a:lstStyle/>
          <a:p>
            <a:fld id="{A619C4B4-FDD2-452F-A655-398F3EC65D4D}" type="slidenum">
              <a:rPr lang="en-US" smtClean="0"/>
              <a:t>36</a:t>
            </a:fld>
            <a:endParaRPr lang="en-US" dirty="0"/>
          </a:p>
        </p:txBody>
      </p:sp>
    </p:spTree>
    <p:extLst>
      <p:ext uri="{BB962C8B-B14F-4D97-AF65-F5344CB8AC3E}">
        <p14:creationId xmlns:p14="http://schemas.microsoft.com/office/powerpoint/2010/main" val="2208444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3">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B493C0-31FB-4D13-BA06-F7266A51C47D}"/>
              </a:ext>
            </a:extLst>
          </p:cNvPr>
          <p:cNvSpPr>
            <a:spLocks noGrp="1"/>
          </p:cNvSpPr>
          <p:nvPr>
            <p:ph type="title"/>
          </p:nvPr>
        </p:nvSpPr>
        <p:spPr>
          <a:xfrm>
            <a:off x="1052068" y="548640"/>
            <a:ext cx="10168128" cy="1179576"/>
          </a:xfrm>
        </p:spPr>
        <p:txBody>
          <a:bodyPr>
            <a:normAutofit/>
          </a:bodyPr>
          <a:lstStyle/>
          <a:p>
            <a:r>
              <a:rPr lang="en-US" dirty="0"/>
              <a:t>Data Collection Approaches</a:t>
            </a:r>
          </a:p>
        </p:txBody>
      </p:sp>
      <p:sp>
        <p:nvSpPr>
          <p:cNvPr id="18" name="Rectangle 17">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F089BAE-6E26-4DEC-86EE-935FF7DF3BB8}"/>
              </a:ext>
            </a:extLst>
          </p:cNvPr>
          <p:cNvSpPr>
            <a:spLocks noGrp="1"/>
          </p:cNvSpPr>
          <p:nvPr>
            <p:ph idx="1"/>
          </p:nvPr>
        </p:nvSpPr>
        <p:spPr>
          <a:xfrm>
            <a:off x="1115568" y="2276856"/>
            <a:ext cx="9679410" cy="3695020"/>
          </a:xfrm>
        </p:spPr>
        <p:txBody>
          <a:bodyPr>
            <a:normAutofit lnSpcReduction="10000"/>
          </a:bodyPr>
          <a:lstStyle/>
          <a:p>
            <a:pPr marL="0" indent="0">
              <a:buNone/>
            </a:pPr>
            <a:r>
              <a:rPr lang="en-US" sz="2200" dirty="0"/>
              <a:t>Now that you have specific questions, determine which new data collection approach is most appropriate. </a:t>
            </a:r>
          </a:p>
          <a:p>
            <a:r>
              <a:rPr lang="en-US" sz="2200" dirty="0"/>
              <a:t>Surveys </a:t>
            </a:r>
          </a:p>
          <a:p>
            <a:r>
              <a:rPr lang="en-US" sz="2200" dirty="0"/>
              <a:t>Interviews</a:t>
            </a:r>
          </a:p>
          <a:p>
            <a:r>
              <a:rPr lang="en-US" sz="2200" dirty="0"/>
              <a:t>Focus groups </a:t>
            </a:r>
          </a:p>
          <a:p>
            <a:r>
              <a:rPr lang="en-US" sz="2200" dirty="0"/>
              <a:t>Observations</a:t>
            </a:r>
          </a:p>
          <a:p>
            <a:r>
              <a:rPr lang="en-US" sz="2200" dirty="0"/>
              <a:t>Extant data review</a:t>
            </a:r>
          </a:p>
          <a:p>
            <a:pPr marL="0" indent="0">
              <a:buNone/>
            </a:pPr>
            <a:endParaRPr lang="en-US" sz="2200" dirty="0"/>
          </a:p>
          <a:p>
            <a:pPr marL="0" indent="0">
              <a:buNone/>
            </a:pPr>
            <a:r>
              <a:rPr lang="en-US" sz="2200" i="1" dirty="0"/>
              <a:t>Review the following slides to help determine your approach. </a:t>
            </a:r>
          </a:p>
          <a:p>
            <a:pPr marL="0" indent="0">
              <a:buNone/>
            </a:pPr>
            <a:endParaRPr lang="en-US" sz="2200" dirty="0"/>
          </a:p>
        </p:txBody>
      </p:sp>
      <p:sp>
        <p:nvSpPr>
          <p:cNvPr id="8" name="Slide Number Placeholder 3">
            <a:extLst>
              <a:ext uri="{FF2B5EF4-FFF2-40B4-BE49-F238E27FC236}">
                <a16:creationId xmlns:a16="http://schemas.microsoft.com/office/drawing/2014/main" id="{382B4D3E-00A7-41C3-BB99-089053046AE0}"/>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37</a:t>
            </a:fld>
            <a:endParaRPr lang="en-US" dirty="0"/>
          </a:p>
        </p:txBody>
      </p:sp>
    </p:spTree>
    <p:extLst>
      <p:ext uri="{BB962C8B-B14F-4D97-AF65-F5344CB8AC3E}">
        <p14:creationId xmlns:p14="http://schemas.microsoft.com/office/powerpoint/2010/main" val="1116185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0681E5-63FF-4AFD-ACBA-03C609850464}"/>
              </a:ext>
            </a:extLst>
          </p:cNvPr>
          <p:cNvSpPr>
            <a:spLocks noGrp="1"/>
          </p:cNvSpPr>
          <p:nvPr>
            <p:ph type="title"/>
          </p:nvPr>
        </p:nvSpPr>
        <p:spPr/>
        <p:txBody>
          <a:bodyPr/>
          <a:lstStyle/>
          <a:p>
            <a:r>
              <a:rPr lang="en-US" dirty="0"/>
              <a:t>When Is Qualitative Data Collection Useful? </a:t>
            </a:r>
          </a:p>
        </p:txBody>
      </p:sp>
      <p:graphicFrame>
        <p:nvGraphicFramePr>
          <p:cNvPr id="9" name="Content Placeholder 8">
            <a:extLst>
              <a:ext uri="{FF2B5EF4-FFF2-40B4-BE49-F238E27FC236}">
                <a16:creationId xmlns:a16="http://schemas.microsoft.com/office/drawing/2014/main" id="{A61F84B2-E887-4569-86F2-A3161C27D959}"/>
              </a:ext>
            </a:extLst>
          </p:cNvPr>
          <p:cNvGraphicFramePr>
            <a:graphicFrameLocks noGrp="1"/>
          </p:cNvGraphicFramePr>
          <p:nvPr>
            <p:ph idx="1"/>
            <p:extLst>
              <p:ext uri="{D42A27DB-BD31-4B8C-83A1-F6EECF244321}">
                <p14:modId xmlns:p14="http://schemas.microsoft.com/office/powerpoint/2010/main" val="10467714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638DF43-9501-4505-91D4-AC25A88DE239}"/>
              </a:ext>
            </a:extLst>
          </p:cNvPr>
          <p:cNvSpPr>
            <a:spLocks noGrp="1"/>
          </p:cNvSpPr>
          <p:nvPr>
            <p:ph type="sldNum" sz="quarter" idx="12"/>
          </p:nvPr>
        </p:nvSpPr>
        <p:spPr/>
        <p:txBody>
          <a:bodyPr/>
          <a:lstStyle/>
          <a:p>
            <a:pPr lvl="0"/>
            <a:fld id="{BABF4E83-61DB-418F-A99F-17BC9BB58EF6}" type="slidenum">
              <a:rPr lang="en-US" noProof="0" smtClean="0"/>
              <a:pPr lvl="0"/>
              <a:t>38</a:t>
            </a:fld>
            <a:endParaRPr lang="en-US" noProof="0" dirty="0"/>
          </a:p>
        </p:txBody>
      </p:sp>
    </p:spTree>
    <p:extLst>
      <p:ext uri="{BB962C8B-B14F-4D97-AF65-F5344CB8AC3E}">
        <p14:creationId xmlns:p14="http://schemas.microsoft.com/office/powerpoint/2010/main" val="366741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0681E5-63FF-4AFD-ACBA-03C609850464}"/>
              </a:ext>
            </a:extLst>
          </p:cNvPr>
          <p:cNvSpPr>
            <a:spLocks noGrp="1"/>
          </p:cNvSpPr>
          <p:nvPr>
            <p:ph type="title"/>
          </p:nvPr>
        </p:nvSpPr>
        <p:spPr/>
        <p:txBody>
          <a:bodyPr/>
          <a:lstStyle/>
          <a:p>
            <a:r>
              <a:rPr lang="en-US" dirty="0"/>
              <a:t>When Are Qualitative Methods Not Useful?</a:t>
            </a:r>
          </a:p>
        </p:txBody>
      </p:sp>
      <p:sp>
        <p:nvSpPr>
          <p:cNvPr id="4" name="Slide Number Placeholder 3">
            <a:extLst>
              <a:ext uri="{FF2B5EF4-FFF2-40B4-BE49-F238E27FC236}">
                <a16:creationId xmlns:a16="http://schemas.microsoft.com/office/drawing/2014/main" id="{2638DF43-9501-4505-91D4-AC25A88DE239}"/>
              </a:ext>
            </a:extLst>
          </p:cNvPr>
          <p:cNvSpPr>
            <a:spLocks noGrp="1"/>
          </p:cNvSpPr>
          <p:nvPr>
            <p:ph type="sldNum" sz="quarter" idx="12"/>
          </p:nvPr>
        </p:nvSpPr>
        <p:spPr/>
        <p:txBody>
          <a:bodyPr/>
          <a:lstStyle/>
          <a:p>
            <a:pPr lvl="0"/>
            <a:fld id="{BABF4E83-61DB-418F-A99F-17BC9BB58EF6}" type="slidenum">
              <a:rPr lang="en-US" noProof="0" smtClean="0"/>
              <a:pPr lvl="0"/>
              <a:t>39</a:t>
            </a:fld>
            <a:endParaRPr lang="en-US" noProof="0" dirty="0"/>
          </a:p>
        </p:txBody>
      </p:sp>
      <p:graphicFrame>
        <p:nvGraphicFramePr>
          <p:cNvPr id="7" name="Diagram 6">
            <a:extLst>
              <a:ext uri="{FF2B5EF4-FFF2-40B4-BE49-F238E27FC236}">
                <a16:creationId xmlns:a16="http://schemas.microsoft.com/office/drawing/2014/main" id="{51F03377-DC84-40E5-87FD-5816B9C0092E}"/>
              </a:ext>
            </a:extLst>
          </p:cNvPr>
          <p:cNvGraphicFramePr/>
          <p:nvPr>
            <p:extLst>
              <p:ext uri="{D42A27DB-BD31-4B8C-83A1-F6EECF244321}">
                <p14:modId xmlns:p14="http://schemas.microsoft.com/office/powerpoint/2010/main" val="2327260071"/>
              </p:ext>
            </p:extLst>
          </p:nvPr>
        </p:nvGraphicFramePr>
        <p:xfrm>
          <a:off x="0" y="1636259"/>
          <a:ext cx="11053409" cy="405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36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157EB-FFB0-4744-8F4B-1FE7464F6156}"/>
              </a:ext>
            </a:extLst>
          </p:cNvPr>
          <p:cNvSpPr>
            <a:spLocks noGrp="1"/>
          </p:cNvSpPr>
          <p:nvPr>
            <p:ph type="title"/>
          </p:nvPr>
        </p:nvSpPr>
        <p:spPr>
          <a:xfrm>
            <a:off x="890338" y="640080"/>
            <a:ext cx="3734014" cy="3566160"/>
          </a:xfrm>
        </p:spPr>
        <p:txBody>
          <a:bodyPr vert="horz" lIns="0" tIns="45720" rIns="91440" bIns="45720" rtlCol="0" anchor="b">
            <a:normAutofit/>
          </a:bodyPr>
          <a:lstStyle/>
          <a:p>
            <a:r>
              <a:rPr lang="en-US" sz="5400" dirty="0"/>
              <a:t>Module 1: Setting the Stage </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Yellow paper ship leading among white ships">
            <a:extLst>
              <a:ext uri="{FF2B5EF4-FFF2-40B4-BE49-F238E27FC236}">
                <a16:creationId xmlns:a16="http://schemas.microsoft.com/office/drawing/2014/main" id="{4627249A-E61C-4BF3-87CD-2DCC7180C04C}"/>
              </a:ext>
            </a:extLst>
          </p:cNvPr>
          <p:cNvPicPr>
            <a:picLocks noGrp="1" noChangeAspect="1"/>
          </p:cNvPicPr>
          <p:nvPr>
            <p:ph idx="1"/>
          </p:nvPr>
        </p:nvPicPr>
        <p:blipFill rotWithShape="1">
          <a:blip r:embed="rId2"/>
          <a:srcRect l="26755" r="629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Slide Number Placeholder 5">
            <a:extLst>
              <a:ext uri="{FF2B5EF4-FFF2-40B4-BE49-F238E27FC236}">
                <a16:creationId xmlns:a16="http://schemas.microsoft.com/office/drawing/2014/main" id="{55D05DA2-F579-4C2D-B7FB-27A6EFF0F69A}"/>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4</a:t>
            </a:fld>
            <a:endParaRPr lang="en-US" dirty="0"/>
          </a:p>
        </p:txBody>
      </p:sp>
    </p:spTree>
    <p:extLst>
      <p:ext uri="{BB962C8B-B14F-4D97-AF65-F5344CB8AC3E}">
        <p14:creationId xmlns:p14="http://schemas.microsoft.com/office/powerpoint/2010/main" val="917960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25D2-924F-4C31-BB67-3D7C0D10A8E3}"/>
              </a:ext>
            </a:extLst>
          </p:cNvPr>
          <p:cNvSpPr>
            <a:spLocks noGrp="1"/>
          </p:cNvSpPr>
          <p:nvPr>
            <p:ph type="title"/>
          </p:nvPr>
        </p:nvSpPr>
        <p:spPr>
          <a:xfrm>
            <a:off x="736600" y="577323"/>
            <a:ext cx="3418659" cy="5583148"/>
          </a:xfrm>
        </p:spPr>
        <p:txBody>
          <a:bodyPr anchor="ctr">
            <a:noAutofit/>
          </a:bodyPr>
          <a:lstStyle/>
          <a:p>
            <a:r>
              <a:rPr lang="en-US" sz="4800" dirty="0"/>
              <a:t>The Importance of Selecting the Appropriate Data Collection Method</a:t>
            </a:r>
          </a:p>
        </p:txBody>
      </p:sp>
      <p:graphicFrame>
        <p:nvGraphicFramePr>
          <p:cNvPr id="5" name="Content Placeholder 2">
            <a:extLst>
              <a:ext uri="{FF2B5EF4-FFF2-40B4-BE49-F238E27FC236}">
                <a16:creationId xmlns:a16="http://schemas.microsoft.com/office/drawing/2014/main" id="{F9E2339F-E84C-44E5-A2F4-FBA930B465AD}"/>
              </a:ext>
            </a:extLst>
          </p:cNvPr>
          <p:cNvGraphicFramePr>
            <a:graphicFrameLocks noGrp="1"/>
          </p:cNvGraphicFramePr>
          <p:nvPr>
            <p:ph idx="1"/>
            <p:extLst>
              <p:ext uri="{D42A27DB-BD31-4B8C-83A1-F6EECF244321}">
                <p14:modId xmlns:p14="http://schemas.microsoft.com/office/powerpoint/2010/main" val="2433198268"/>
              </p:ext>
            </p:extLst>
          </p:nvPr>
        </p:nvGraphicFramePr>
        <p:xfrm>
          <a:off x="4453288" y="640080"/>
          <a:ext cx="6900512"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C09C61C-A41F-4C00-8FF9-A5FD2FC12EA0}"/>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40</a:t>
            </a:fld>
            <a:endParaRPr lang="en-US" dirty="0"/>
          </a:p>
        </p:txBody>
      </p:sp>
    </p:spTree>
    <p:extLst>
      <p:ext uri="{BB962C8B-B14F-4D97-AF65-F5344CB8AC3E}">
        <p14:creationId xmlns:p14="http://schemas.microsoft.com/office/powerpoint/2010/main" val="1979661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826A35-F128-4E22-8389-021D92BCACC3}"/>
              </a:ext>
            </a:extLst>
          </p:cNvPr>
          <p:cNvSpPr>
            <a:spLocks noGrp="1"/>
          </p:cNvSpPr>
          <p:nvPr>
            <p:ph type="title"/>
          </p:nvPr>
        </p:nvSpPr>
        <p:spPr/>
        <p:txBody>
          <a:bodyPr/>
          <a:lstStyle/>
          <a:p>
            <a:r>
              <a:rPr lang="en-US" dirty="0"/>
              <a:t>Selecting the Appropriate Data Collection Method</a:t>
            </a:r>
          </a:p>
        </p:txBody>
      </p:sp>
      <p:graphicFrame>
        <p:nvGraphicFramePr>
          <p:cNvPr id="32" name="Content Placeholder 4">
            <a:extLst>
              <a:ext uri="{FF2B5EF4-FFF2-40B4-BE49-F238E27FC236}">
                <a16:creationId xmlns:a16="http://schemas.microsoft.com/office/drawing/2014/main" id="{40D47574-C99D-442F-8F66-65132AB1833B}"/>
              </a:ext>
            </a:extLst>
          </p:cNvPr>
          <p:cNvGraphicFramePr>
            <a:graphicFrameLocks noGrp="1"/>
          </p:cNvGraphicFramePr>
          <p:nvPr>
            <p:ph idx="1"/>
            <p:extLst>
              <p:ext uri="{D42A27DB-BD31-4B8C-83A1-F6EECF244321}">
                <p14:modId xmlns:p14="http://schemas.microsoft.com/office/powerpoint/2010/main" val="1521042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50A625FC-415A-44CE-BB3F-50D82E694875}"/>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41</a:t>
            </a:fld>
            <a:endParaRPr lang="en-US" dirty="0"/>
          </a:p>
        </p:txBody>
      </p:sp>
    </p:spTree>
    <p:extLst>
      <p:ext uri="{BB962C8B-B14F-4D97-AF65-F5344CB8AC3E}">
        <p14:creationId xmlns:p14="http://schemas.microsoft.com/office/powerpoint/2010/main" val="2666240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FD02-5155-46FE-B96E-23BC75CE461B}"/>
              </a:ext>
            </a:extLst>
          </p:cNvPr>
          <p:cNvSpPr>
            <a:spLocks noGrp="1"/>
          </p:cNvSpPr>
          <p:nvPr>
            <p:ph type="title"/>
          </p:nvPr>
        </p:nvSpPr>
        <p:spPr>
          <a:xfrm>
            <a:off x="960100" y="978102"/>
            <a:ext cx="10588434" cy="1062644"/>
          </a:xfrm>
        </p:spPr>
        <p:txBody>
          <a:bodyPr anchor="b">
            <a:normAutofit/>
          </a:bodyPr>
          <a:lstStyle/>
          <a:p>
            <a:r>
              <a:rPr lang="en-US" sz="3700" dirty="0"/>
              <a:t>When Are Surveys a Useful Data Collection Strategy? </a:t>
            </a:r>
          </a:p>
        </p:txBody>
      </p:sp>
      <p:cxnSp>
        <p:nvCxnSpPr>
          <p:cNvPr id="8"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List">
            <a:extLst>
              <a:ext uri="{FF2B5EF4-FFF2-40B4-BE49-F238E27FC236}">
                <a16:creationId xmlns:a16="http://schemas.microsoft.com/office/drawing/2014/main" id="{82B32B9C-F2ED-4C50-B7D0-660F6D4FD3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1700" y="2550976"/>
            <a:ext cx="2928114" cy="2928114"/>
          </a:xfrm>
          <a:prstGeom prst="rect">
            <a:avLst/>
          </a:prstGeom>
        </p:spPr>
      </p:pic>
      <p:sp>
        <p:nvSpPr>
          <p:cNvPr id="2" name="Content Placeholder 1">
            <a:extLst>
              <a:ext uri="{FF2B5EF4-FFF2-40B4-BE49-F238E27FC236}">
                <a16:creationId xmlns:a16="http://schemas.microsoft.com/office/drawing/2014/main" id="{91478633-A246-46C8-967A-AB403F15A557}"/>
              </a:ext>
            </a:extLst>
          </p:cNvPr>
          <p:cNvSpPr>
            <a:spLocks noGrp="1"/>
          </p:cNvSpPr>
          <p:nvPr>
            <p:ph idx="1"/>
          </p:nvPr>
        </p:nvSpPr>
        <p:spPr>
          <a:xfrm>
            <a:off x="3746500" y="2682433"/>
            <a:ext cx="7516423" cy="3215749"/>
          </a:xfrm>
        </p:spPr>
        <p:txBody>
          <a:bodyPr>
            <a:normAutofit/>
          </a:bodyPr>
          <a:lstStyle/>
          <a:p>
            <a:pPr marL="342900" indent="-342900">
              <a:spcBef>
                <a:spcPts val="1200"/>
              </a:spcBef>
              <a:buFont typeface="Arial" panose="020B0604020202020204" pitchFamily="34" charset="0"/>
              <a:buChar char="•"/>
            </a:pPr>
            <a:r>
              <a:rPr lang="en-US" sz="2200" dirty="0"/>
              <a:t>You already have an idea of what you might find in relation to your research question and need to check your assumptions. </a:t>
            </a:r>
          </a:p>
          <a:p>
            <a:pPr marL="342900" indent="-342900">
              <a:spcBef>
                <a:spcPts val="1200"/>
              </a:spcBef>
              <a:buFont typeface="Arial" panose="020B0604020202020204" pitchFamily="34" charset="0"/>
              <a:buChar char="•"/>
            </a:pPr>
            <a:r>
              <a:rPr lang="en-US" sz="2200" dirty="0"/>
              <a:t>The response categories can be defined in a way that are mutually exclusive and do not rely heavily on open-response answers. </a:t>
            </a:r>
          </a:p>
          <a:p>
            <a:pPr marL="342900" indent="-342900">
              <a:spcBef>
                <a:spcPts val="1200"/>
              </a:spcBef>
              <a:buFont typeface="Arial" panose="020B0604020202020204" pitchFamily="34" charset="0"/>
              <a:buChar char="•"/>
            </a:pPr>
            <a:r>
              <a:rPr lang="en-US" sz="2200" dirty="0"/>
              <a:t>You want to collect data from numerous respondents.</a:t>
            </a:r>
          </a:p>
        </p:txBody>
      </p:sp>
      <p:sp>
        <p:nvSpPr>
          <p:cNvPr id="7" name="Slide Number Placeholder 3">
            <a:extLst>
              <a:ext uri="{FF2B5EF4-FFF2-40B4-BE49-F238E27FC236}">
                <a16:creationId xmlns:a16="http://schemas.microsoft.com/office/drawing/2014/main" id="{BB67BCA4-93B9-46D5-B2B8-FCD97023591F}"/>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42</a:t>
            </a:fld>
            <a:endParaRPr lang="en-US" dirty="0"/>
          </a:p>
        </p:txBody>
      </p:sp>
    </p:spTree>
    <p:extLst>
      <p:ext uri="{BB962C8B-B14F-4D97-AF65-F5344CB8AC3E}">
        <p14:creationId xmlns:p14="http://schemas.microsoft.com/office/powerpoint/2010/main" val="44917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FD02-5155-46FE-B96E-23BC75CE461B}"/>
              </a:ext>
            </a:extLst>
          </p:cNvPr>
          <p:cNvSpPr>
            <a:spLocks noGrp="1"/>
          </p:cNvSpPr>
          <p:nvPr>
            <p:ph type="title"/>
          </p:nvPr>
        </p:nvSpPr>
        <p:spPr>
          <a:xfrm>
            <a:off x="960100" y="978102"/>
            <a:ext cx="10588434" cy="1062644"/>
          </a:xfrm>
        </p:spPr>
        <p:txBody>
          <a:bodyPr anchor="b">
            <a:normAutofit/>
          </a:bodyPr>
          <a:lstStyle/>
          <a:p>
            <a:r>
              <a:rPr lang="en-US" sz="3700" dirty="0"/>
              <a:t>When Are Interviews a Useful Data Collection Strategy? </a:t>
            </a:r>
          </a:p>
        </p:txBody>
      </p:sp>
      <p:cxnSp>
        <p:nvCxnSpPr>
          <p:cNvPr id="9"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Radio microphone">
            <a:extLst>
              <a:ext uri="{FF2B5EF4-FFF2-40B4-BE49-F238E27FC236}">
                <a16:creationId xmlns:a16="http://schemas.microsoft.com/office/drawing/2014/main" id="{F2CBB600-F6DE-4751-83EF-1C2AEC67AC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1086" y="2682433"/>
            <a:ext cx="2928114" cy="2928114"/>
          </a:xfrm>
          <a:prstGeom prst="rect">
            <a:avLst/>
          </a:prstGeom>
        </p:spPr>
      </p:pic>
      <p:sp>
        <p:nvSpPr>
          <p:cNvPr id="2" name="Content Placeholder 1">
            <a:extLst>
              <a:ext uri="{FF2B5EF4-FFF2-40B4-BE49-F238E27FC236}">
                <a16:creationId xmlns:a16="http://schemas.microsoft.com/office/drawing/2014/main" id="{91478633-A246-46C8-967A-AB403F15A557}"/>
              </a:ext>
            </a:extLst>
          </p:cNvPr>
          <p:cNvSpPr>
            <a:spLocks noGrp="1"/>
          </p:cNvSpPr>
          <p:nvPr>
            <p:ph idx="1"/>
          </p:nvPr>
        </p:nvSpPr>
        <p:spPr>
          <a:xfrm>
            <a:off x="3759200" y="2682433"/>
            <a:ext cx="7594600" cy="3215749"/>
          </a:xfrm>
        </p:spPr>
        <p:txBody>
          <a:bodyPr>
            <a:noAutofit/>
          </a:bodyPr>
          <a:lstStyle/>
          <a:p>
            <a:pPr marL="341313" lvl="1" indent="-341313">
              <a:spcBef>
                <a:spcPts val="1200"/>
              </a:spcBef>
            </a:pPr>
            <a:r>
              <a:rPr lang="en-US" sz="2000" dirty="0"/>
              <a:t>When a depth of understanding is necessary to address your research question(s). </a:t>
            </a:r>
          </a:p>
          <a:p>
            <a:pPr marL="341313" lvl="1" indent="-341313">
              <a:spcBef>
                <a:spcPts val="1200"/>
              </a:spcBef>
            </a:pPr>
            <a:r>
              <a:rPr lang="en-US" sz="2000" dirty="0"/>
              <a:t>If there are items that may need more investigation to understand trends in quantitative data analysis.</a:t>
            </a:r>
          </a:p>
          <a:p>
            <a:pPr marL="341313" lvl="1" indent="-341313">
              <a:spcBef>
                <a:spcPts val="1200"/>
              </a:spcBef>
            </a:pPr>
            <a:r>
              <a:rPr lang="en-US" sz="2000" dirty="0"/>
              <a:t>When interviewees are asked to speak about issues that relate to their social position or position of authority. </a:t>
            </a:r>
          </a:p>
          <a:p>
            <a:pPr marL="341313" lvl="1" indent="-341313">
              <a:spcBef>
                <a:spcPts val="1200"/>
              </a:spcBef>
            </a:pPr>
            <a:r>
              <a:rPr lang="en-US" sz="2000" dirty="0"/>
              <a:t>When interviewees might be more willing to openly answer questions when given the space for relative anonymity. </a:t>
            </a:r>
          </a:p>
          <a:p>
            <a:pPr marL="341313" lvl="1" indent="-341313">
              <a:spcBef>
                <a:spcPts val="1200"/>
              </a:spcBef>
            </a:pPr>
            <a:r>
              <a:rPr lang="en-US" sz="2000" dirty="0"/>
              <a:t>When interviewees have firsthand experiences.</a:t>
            </a:r>
            <a:endParaRPr lang="en-US" sz="2000" b="1" dirty="0"/>
          </a:p>
        </p:txBody>
      </p:sp>
      <p:sp>
        <p:nvSpPr>
          <p:cNvPr id="5" name="Slide Number Placeholder 4">
            <a:extLst>
              <a:ext uri="{FF2B5EF4-FFF2-40B4-BE49-F238E27FC236}">
                <a16:creationId xmlns:a16="http://schemas.microsoft.com/office/drawing/2014/main" id="{2CE6399E-F9D3-4650-9C0D-1239644630F9}"/>
              </a:ext>
            </a:extLst>
          </p:cNvPr>
          <p:cNvSpPr>
            <a:spLocks noGrp="1"/>
          </p:cNvSpPr>
          <p:nvPr>
            <p:ph type="sldNum" sz="quarter" idx="12"/>
          </p:nvPr>
        </p:nvSpPr>
        <p:spPr>
          <a:xfrm>
            <a:off x="10330903" y="6217920"/>
            <a:ext cx="914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C87DC6-08C9-425A-98F4-C2C9E61CAB33}" type="slidenum">
              <a:rPr kumimoji="0" lang="en-US" b="0" i="0" u="none" strike="noStrike" kern="1200" cap="none" spc="0" normalizeH="0" baseline="0" noProof="0">
                <a:ln>
                  <a:noFill/>
                </a:ln>
                <a:solidFill>
                  <a:prstClr val="black">
                    <a:lumMod val="50000"/>
                    <a:lumOff val="50000"/>
                  </a:prstClr>
                </a:solidFill>
                <a:effectLst/>
                <a:uLnTx/>
                <a:uFillTx/>
                <a:ea typeface="+mn-ea"/>
                <a:cs typeface="+mn-cs"/>
              </a:rPr>
              <a:pPr marL="0" marR="0" lvl="0" indent="0" defTabSz="914400" rtl="0" eaLnBrk="1" fontAlgn="auto" latinLnBrk="0" hangingPunct="1">
                <a:spcBef>
                  <a:spcPts val="0"/>
                </a:spcBef>
                <a:spcAft>
                  <a:spcPts val="600"/>
                </a:spcAft>
                <a:buClrTx/>
                <a:buSzTx/>
                <a:buFontTx/>
                <a:buNone/>
                <a:tabLst/>
                <a:defRPr/>
              </a:pPr>
              <a:t>43</a:t>
            </a:fld>
            <a:endParaRPr kumimoji="0" lang="en-US" b="0" i="0" u="none" strike="noStrike" kern="1200" cap="none" spc="0" normalizeH="0" baseline="0" noProof="0" dirty="0">
              <a:ln>
                <a:noFill/>
              </a:ln>
              <a:solidFill>
                <a:prstClr val="black">
                  <a:lumMod val="50000"/>
                  <a:lumOff val="50000"/>
                </a:prstClr>
              </a:solidFill>
              <a:effectLst/>
              <a:uLnTx/>
              <a:uFillTx/>
              <a:ea typeface="+mn-ea"/>
              <a:cs typeface="+mn-cs"/>
            </a:endParaRPr>
          </a:p>
        </p:txBody>
      </p:sp>
    </p:spTree>
    <p:extLst>
      <p:ext uri="{BB962C8B-B14F-4D97-AF65-F5344CB8AC3E}">
        <p14:creationId xmlns:p14="http://schemas.microsoft.com/office/powerpoint/2010/main" val="3498006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FD02-5155-46FE-B96E-23BC75CE461B}"/>
              </a:ext>
            </a:extLst>
          </p:cNvPr>
          <p:cNvSpPr>
            <a:spLocks noGrp="1"/>
          </p:cNvSpPr>
          <p:nvPr>
            <p:ph type="title"/>
          </p:nvPr>
        </p:nvSpPr>
        <p:spPr>
          <a:xfrm>
            <a:off x="960100" y="978102"/>
            <a:ext cx="10588434" cy="1062644"/>
          </a:xfrm>
        </p:spPr>
        <p:txBody>
          <a:bodyPr anchor="b">
            <a:normAutofit/>
          </a:bodyPr>
          <a:lstStyle/>
          <a:p>
            <a:r>
              <a:rPr lang="en-US" sz="3400" dirty="0"/>
              <a:t>When Are Focus Groups a Useful Data Collection Strategy? </a:t>
            </a:r>
          </a:p>
        </p:txBody>
      </p:sp>
      <p:cxnSp>
        <p:nvCxnSpPr>
          <p:cNvPr id="9"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Customer review with solid fill">
            <a:extLst>
              <a:ext uri="{FF2B5EF4-FFF2-40B4-BE49-F238E27FC236}">
                <a16:creationId xmlns:a16="http://schemas.microsoft.com/office/drawing/2014/main" id="{F2CBB600-F6DE-4751-83EF-1C2AEC67A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838200" y="2489329"/>
            <a:ext cx="2928114" cy="2928114"/>
          </a:xfrm>
          <a:prstGeom prst="rect">
            <a:avLst/>
          </a:prstGeom>
        </p:spPr>
      </p:pic>
      <p:sp>
        <p:nvSpPr>
          <p:cNvPr id="2" name="Content Placeholder 1">
            <a:extLst>
              <a:ext uri="{FF2B5EF4-FFF2-40B4-BE49-F238E27FC236}">
                <a16:creationId xmlns:a16="http://schemas.microsoft.com/office/drawing/2014/main" id="{91478633-A246-46C8-967A-AB403F15A557}"/>
              </a:ext>
            </a:extLst>
          </p:cNvPr>
          <p:cNvSpPr>
            <a:spLocks noGrp="1"/>
          </p:cNvSpPr>
          <p:nvPr>
            <p:ph idx="1"/>
          </p:nvPr>
        </p:nvSpPr>
        <p:spPr>
          <a:xfrm>
            <a:off x="3766314" y="2682433"/>
            <a:ext cx="7471209" cy="3215749"/>
          </a:xfrm>
        </p:spPr>
        <p:txBody>
          <a:bodyPr>
            <a:noAutofit/>
          </a:bodyPr>
          <a:lstStyle/>
          <a:p>
            <a:pPr marL="341313" lvl="1" indent="-341313">
              <a:spcBef>
                <a:spcPts val="1200"/>
              </a:spcBef>
            </a:pPr>
            <a:r>
              <a:rPr lang="en-US" sz="2200" dirty="0"/>
              <a:t>When a depth of understanding is necessary to address your research question(s). </a:t>
            </a:r>
          </a:p>
          <a:p>
            <a:pPr marL="341313" lvl="1" indent="-341313">
              <a:spcBef>
                <a:spcPts val="1200"/>
              </a:spcBef>
            </a:pPr>
            <a:r>
              <a:rPr lang="en-US" sz="2200" dirty="0"/>
              <a:t>If there are items that may need more investigation to understand trends in quantitative data analysis.</a:t>
            </a:r>
          </a:p>
          <a:p>
            <a:pPr marL="341313" lvl="1" indent="-341313">
              <a:spcBef>
                <a:spcPts val="1200"/>
              </a:spcBef>
            </a:pPr>
            <a:r>
              <a:rPr lang="en-US" sz="2200" dirty="0"/>
              <a:t>When bringing participants together might yield enhanced understanding of the issues because of mutual discussion. </a:t>
            </a:r>
          </a:p>
          <a:p>
            <a:pPr marL="341313" lvl="1" indent="-341313">
              <a:spcBef>
                <a:spcPts val="1200"/>
              </a:spcBef>
            </a:pPr>
            <a:r>
              <a:rPr lang="en-US" sz="2200" dirty="0"/>
              <a:t>When participants are similar in social position or position of authority. </a:t>
            </a:r>
          </a:p>
        </p:txBody>
      </p:sp>
      <p:sp>
        <p:nvSpPr>
          <p:cNvPr id="5" name="Slide Number Placeholder 4">
            <a:extLst>
              <a:ext uri="{FF2B5EF4-FFF2-40B4-BE49-F238E27FC236}">
                <a16:creationId xmlns:a16="http://schemas.microsoft.com/office/drawing/2014/main" id="{2CE6399E-F9D3-4650-9C0D-1239644630F9}"/>
              </a:ext>
            </a:extLst>
          </p:cNvPr>
          <p:cNvSpPr>
            <a:spLocks noGrp="1"/>
          </p:cNvSpPr>
          <p:nvPr>
            <p:ph type="sldNum" sz="quarter" idx="12"/>
          </p:nvPr>
        </p:nvSpPr>
        <p:spPr>
          <a:xfrm>
            <a:off x="10330903" y="6217920"/>
            <a:ext cx="914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C87DC6-08C9-425A-98F4-C2C9E61CAB33}" type="slidenum">
              <a:rPr kumimoji="0" lang="en-US" b="0" i="0" u="none" strike="noStrike" kern="1200" cap="none" spc="0" normalizeH="0" baseline="0" noProof="0">
                <a:ln>
                  <a:noFill/>
                </a:ln>
                <a:solidFill>
                  <a:prstClr val="black">
                    <a:lumMod val="50000"/>
                    <a:lumOff val="50000"/>
                  </a:prstClr>
                </a:solidFill>
                <a:effectLst/>
                <a:uLnTx/>
                <a:uFillTx/>
              </a:rPr>
              <a:pPr marL="0" marR="0" lvl="0" indent="0" defTabSz="914400" rtl="0" eaLnBrk="1" fontAlgn="auto" latinLnBrk="0" hangingPunct="1">
                <a:spcBef>
                  <a:spcPts val="0"/>
                </a:spcBef>
                <a:spcAft>
                  <a:spcPts val="600"/>
                </a:spcAft>
                <a:buClrTx/>
                <a:buSzTx/>
                <a:buFontTx/>
                <a:buNone/>
                <a:tabLst/>
                <a:defRPr/>
              </a:pPr>
              <a:t>44</a:t>
            </a:fld>
            <a:endParaRPr kumimoji="0" lang="en-US" b="0" i="0" u="none" strike="noStrike" kern="1200" cap="none" spc="0" normalizeH="0" baseline="0" noProof="0" dirty="0">
              <a:ln>
                <a:noFill/>
              </a:ln>
              <a:solidFill>
                <a:prstClr val="black">
                  <a:lumMod val="50000"/>
                  <a:lumOff val="50000"/>
                </a:prstClr>
              </a:solidFill>
              <a:effectLst/>
              <a:uLnTx/>
              <a:uFillTx/>
            </a:endParaRPr>
          </a:p>
        </p:txBody>
      </p:sp>
    </p:spTree>
    <p:extLst>
      <p:ext uri="{BB962C8B-B14F-4D97-AF65-F5344CB8AC3E}">
        <p14:creationId xmlns:p14="http://schemas.microsoft.com/office/powerpoint/2010/main" val="1309718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27AA-15A0-41AD-B783-336F28BC81B8}"/>
              </a:ext>
            </a:extLst>
          </p:cNvPr>
          <p:cNvSpPr>
            <a:spLocks noGrp="1"/>
          </p:cNvSpPr>
          <p:nvPr>
            <p:ph type="title"/>
          </p:nvPr>
        </p:nvSpPr>
        <p:spPr>
          <a:xfrm>
            <a:off x="863810" y="524881"/>
            <a:ext cx="10175631" cy="1111843"/>
          </a:xfrm>
        </p:spPr>
        <p:txBody>
          <a:bodyPr lIns="0" anchor="ctr">
            <a:normAutofit/>
          </a:bodyPr>
          <a:lstStyle/>
          <a:p>
            <a:r>
              <a:rPr lang="en-US" sz="3700" dirty="0"/>
              <a:t>Considerations for Your Methodological Approach</a:t>
            </a:r>
          </a:p>
        </p:txBody>
      </p:sp>
      <p:sp>
        <p:nvSpPr>
          <p:cNvPr id="3" name="Text Placeholder 2">
            <a:extLst>
              <a:ext uri="{FF2B5EF4-FFF2-40B4-BE49-F238E27FC236}">
                <a16:creationId xmlns:a16="http://schemas.microsoft.com/office/drawing/2014/main" id="{9738215A-223D-4CA9-9C07-776B25EE6CDF}"/>
              </a:ext>
            </a:extLst>
          </p:cNvPr>
          <p:cNvSpPr>
            <a:spLocks noGrp="1"/>
          </p:cNvSpPr>
          <p:nvPr>
            <p:ph idx="1"/>
          </p:nvPr>
        </p:nvSpPr>
        <p:spPr>
          <a:xfrm>
            <a:off x="749300" y="1304578"/>
            <a:ext cx="10345614" cy="767904"/>
          </a:xfrm>
        </p:spPr>
        <p:txBody>
          <a:bodyPr anchor="ctr">
            <a:normAutofit/>
          </a:bodyPr>
          <a:lstStyle/>
          <a:p>
            <a:pPr marL="0" indent="0">
              <a:buNone/>
            </a:pPr>
            <a:r>
              <a:rPr lang="en-US" sz="2000" dirty="0"/>
              <a:t>This table outlines some important considerations for data collection and analysis when selecting a methodological approach. </a:t>
            </a:r>
          </a:p>
        </p:txBody>
      </p:sp>
      <p:sp>
        <p:nvSpPr>
          <p:cNvPr id="4" name="Slide Number Placeholder 3">
            <a:extLst>
              <a:ext uri="{FF2B5EF4-FFF2-40B4-BE49-F238E27FC236}">
                <a16:creationId xmlns:a16="http://schemas.microsoft.com/office/drawing/2014/main" id="{26343410-2021-4755-AD13-ACA2C495F1BC}"/>
              </a:ext>
            </a:extLst>
          </p:cNvPr>
          <p:cNvSpPr>
            <a:spLocks noGrp="1"/>
          </p:cNvSpPr>
          <p:nvPr>
            <p:ph type="sldNum" sz="quarter" idx="12"/>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fld id="{BA8CF1B3-96A0-D24B-B5C9-B5B93FF4523E}" type="slidenum">
              <a:rPr kumimoji="0" lang="en-US" b="0" i="0" u="none" strike="noStrike" kern="1200" cap="none" spc="0" normalizeH="0" baseline="0" noProof="0" smtClean="0">
                <a:ln>
                  <a:noFill/>
                </a:ln>
                <a:effectLst/>
                <a:uLnTx/>
                <a:uFillTx/>
                <a:ea typeface="+mn-ea"/>
                <a:cs typeface="+mn-cs"/>
              </a:rPr>
              <a:pPr marL="0" marR="0" lvl="0" indent="0" defTabSz="914400" rtl="0" eaLnBrk="1" fontAlgn="auto" latinLnBrk="0" hangingPunct="1">
                <a:spcBef>
                  <a:spcPts val="0"/>
                </a:spcBef>
                <a:spcAft>
                  <a:spcPts val="600"/>
                </a:spcAft>
                <a:buClrTx/>
                <a:buSzTx/>
                <a:buFontTx/>
                <a:buNone/>
                <a:tabLst/>
                <a:defRPr/>
              </a:pPr>
              <a:t>45</a:t>
            </a:fld>
            <a:endParaRPr kumimoji="0" lang="en-US" b="0" i="0" u="none" strike="noStrike" kern="1200" cap="none" spc="0" normalizeH="0" baseline="0" noProof="0" dirty="0">
              <a:ln>
                <a:noFill/>
              </a:ln>
              <a:effectLst/>
              <a:uLnTx/>
              <a:uFillTx/>
              <a:ea typeface="+mn-ea"/>
              <a:cs typeface="+mn-cs"/>
            </a:endParaRPr>
          </a:p>
        </p:txBody>
      </p:sp>
      <p:graphicFrame>
        <p:nvGraphicFramePr>
          <p:cNvPr id="5" name="Table 5">
            <a:extLst>
              <a:ext uri="{FF2B5EF4-FFF2-40B4-BE49-F238E27FC236}">
                <a16:creationId xmlns:a16="http://schemas.microsoft.com/office/drawing/2014/main" id="{D41556A7-23A3-49CC-ADD6-77FAB72764D2}"/>
              </a:ext>
            </a:extLst>
          </p:cNvPr>
          <p:cNvGraphicFramePr>
            <a:graphicFrameLocks noGrp="1"/>
          </p:cNvGraphicFramePr>
          <p:nvPr>
            <p:extLst>
              <p:ext uri="{D42A27DB-BD31-4B8C-83A1-F6EECF244321}">
                <p14:modId xmlns:p14="http://schemas.microsoft.com/office/powerpoint/2010/main" val="122761442"/>
              </p:ext>
            </p:extLst>
          </p:nvPr>
        </p:nvGraphicFramePr>
        <p:xfrm>
          <a:off x="863810" y="2405149"/>
          <a:ext cx="10458286" cy="3899395"/>
        </p:xfrm>
        <a:graphic>
          <a:graphicData uri="http://schemas.openxmlformats.org/drawingml/2006/table">
            <a:tbl>
              <a:tblPr firstRow="1" bandRow="1">
                <a:tableStyleId>{5940675A-B579-460E-94D1-54222C63F5DA}</a:tableStyleId>
              </a:tblPr>
              <a:tblGrid>
                <a:gridCol w="2036522">
                  <a:extLst>
                    <a:ext uri="{9D8B030D-6E8A-4147-A177-3AD203B41FA5}">
                      <a16:colId xmlns:a16="http://schemas.microsoft.com/office/drawing/2014/main" val="2960286373"/>
                    </a:ext>
                  </a:extLst>
                </a:gridCol>
                <a:gridCol w="2073368">
                  <a:extLst>
                    <a:ext uri="{9D8B030D-6E8A-4147-A177-3AD203B41FA5}">
                      <a16:colId xmlns:a16="http://schemas.microsoft.com/office/drawing/2014/main" val="1275046061"/>
                    </a:ext>
                  </a:extLst>
                </a:gridCol>
                <a:gridCol w="2087649">
                  <a:extLst>
                    <a:ext uri="{9D8B030D-6E8A-4147-A177-3AD203B41FA5}">
                      <a16:colId xmlns:a16="http://schemas.microsoft.com/office/drawing/2014/main" val="1883034312"/>
                    </a:ext>
                  </a:extLst>
                </a:gridCol>
                <a:gridCol w="2086770">
                  <a:extLst>
                    <a:ext uri="{9D8B030D-6E8A-4147-A177-3AD203B41FA5}">
                      <a16:colId xmlns:a16="http://schemas.microsoft.com/office/drawing/2014/main" val="1413545885"/>
                    </a:ext>
                  </a:extLst>
                </a:gridCol>
                <a:gridCol w="2173977">
                  <a:extLst>
                    <a:ext uri="{9D8B030D-6E8A-4147-A177-3AD203B41FA5}">
                      <a16:colId xmlns:a16="http://schemas.microsoft.com/office/drawing/2014/main" val="2835216390"/>
                    </a:ext>
                  </a:extLst>
                </a:gridCol>
              </a:tblGrid>
              <a:tr h="370836">
                <a:tc rowSpan="2">
                  <a:txBody>
                    <a:bodyPr/>
                    <a:lstStyle/>
                    <a:p>
                      <a:endParaRPr lang="en-US" sz="1700" dirty="0"/>
                    </a:p>
                  </a:txBody>
                  <a:tcPr marL="84281" marR="84281" marT="42140" marB="4214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700" b="1" dirty="0">
                          <a:solidFill>
                            <a:schemeClr val="bg1"/>
                          </a:solidFill>
                        </a:rPr>
                        <a:t>Surveys</a:t>
                      </a:r>
                    </a:p>
                  </a:txBody>
                  <a:tcPr marL="84281" marR="84281" marT="42140" marB="42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tc>
                <a:tc gridSpan="2">
                  <a:txBody>
                    <a:bodyPr/>
                    <a:lstStyle/>
                    <a:p>
                      <a:pPr algn="ctr"/>
                      <a:r>
                        <a:rPr lang="en-US" sz="1700" b="1" dirty="0">
                          <a:solidFill>
                            <a:schemeClr val="bg1"/>
                          </a:solidFill>
                        </a:rPr>
                        <a:t>Interviews and focus groups</a:t>
                      </a:r>
                    </a:p>
                  </a:txBody>
                  <a:tcPr marL="84281" marR="84281" marT="42140" marB="42140">
                    <a:lnL w="12700" cap="flat" cmpd="sng" algn="ctr">
                      <a:solidFill>
                        <a:schemeClr val="tx1"/>
                      </a:solidFill>
                      <a:prstDash val="solid"/>
                      <a:round/>
                      <a:headEnd type="none" w="med" len="med"/>
                      <a:tailEnd type="none" w="med" len="med"/>
                    </a:lnL>
                    <a:solidFill>
                      <a:schemeClr val="accent3"/>
                    </a:solidFill>
                  </a:tcPr>
                </a:tc>
                <a:tc hMerge="1">
                  <a:txBody>
                    <a:bodyPr/>
                    <a:lstStyle/>
                    <a:p>
                      <a:endParaRPr lang="en-US"/>
                    </a:p>
                  </a:txBody>
                  <a:tcPr/>
                </a:tc>
                <a:extLst>
                  <a:ext uri="{0D108BD9-81ED-4DB2-BD59-A6C34878D82A}">
                    <a16:rowId xmlns:a16="http://schemas.microsoft.com/office/drawing/2014/main" val="1129592714"/>
                  </a:ext>
                </a:extLst>
              </a:tr>
              <a:tr h="370836">
                <a:tc vMerge="1">
                  <a:txBody>
                    <a:bodyPr/>
                    <a:lstStyle/>
                    <a:p>
                      <a:endParaRPr lang="en-US"/>
                    </a:p>
                  </a:txBody>
                  <a:tcPr/>
                </a:tc>
                <a:tc>
                  <a:txBody>
                    <a:bodyPr/>
                    <a:lstStyle/>
                    <a:p>
                      <a:pPr algn="ctr"/>
                      <a:r>
                        <a:rPr lang="en-US" sz="1700" b="1" dirty="0"/>
                        <a:t>Pros</a:t>
                      </a:r>
                    </a:p>
                  </a:txBody>
                  <a:tcPr marL="84281" marR="84281" marT="42140" marB="42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700" b="1" dirty="0"/>
                        <a:t>Cons</a:t>
                      </a:r>
                    </a:p>
                  </a:txBody>
                  <a:tcPr marL="84281" marR="84281" marT="42140" marB="4214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700" b="1" dirty="0"/>
                        <a:t>Pros</a:t>
                      </a:r>
                    </a:p>
                  </a:txBody>
                  <a:tcPr marL="84281" marR="84281" marT="42140" marB="42140">
                    <a:solidFill>
                      <a:schemeClr val="tx2">
                        <a:lumMod val="20000"/>
                        <a:lumOff val="80000"/>
                      </a:schemeClr>
                    </a:solidFill>
                  </a:tcPr>
                </a:tc>
                <a:tc>
                  <a:txBody>
                    <a:bodyPr/>
                    <a:lstStyle/>
                    <a:p>
                      <a:pPr algn="ctr"/>
                      <a:r>
                        <a:rPr lang="en-US" sz="1700" b="1" dirty="0"/>
                        <a:t>Cons</a:t>
                      </a:r>
                    </a:p>
                  </a:txBody>
                  <a:tcPr marL="84281" marR="84281" marT="42140" marB="42140">
                    <a:solidFill>
                      <a:schemeClr val="bg1">
                        <a:lumMod val="85000"/>
                      </a:schemeClr>
                    </a:solidFill>
                  </a:tcPr>
                </a:tc>
                <a:extLst>
                  <a:ext uri="{0D108BD9-81ED-4DB2-BD59-A6C34878D82A}">
                    <a16:rowId xmlns:a16="http://schemas.microsoft.com/office/drawing/2014/main" val="3981172323"/>
                  </a:ext>
                </a:extLst>
              </a:tr>
              <a:tr h="1691236">
                <a:tc>
                  <a:txBody>
                    <a:bodyPr/>
                    <a:lstStyle/>
                    <a:p>
                      <a:pPr marL="0" marR="0" lvl="0" indent="0" algn="l" defTabSz="914256" rtl="0" eaLnBrk="1" fontAlgn="auto" latinLnBrk="0" hangingPunct="1">
                        <a:lnSpc>
                          <a:spcPct val="100000"/>
                        </a:lnSpc>
                        <a:spcBef>
                          <a:spcPts val="0"/>
                        </a:spcBef>
                        <a:spcAft>
                          <a:spcPts val="0"/>
                        </a:spcAft>
                        <a:buClrTx/>
                        <a:buSzTx/>
                        <a:buFontTx/>
                        <a:buNone/>
                        <a:tabLst/>
                        <a:defRPr/>
                      </a:pPr>
                      <a:r>
                        <a:rPr lang="en-US" sz="1500" b="1" dirty="0"/>
                        <a:t>Data collection </a:t>
                      </a:r>
                    </a:p>
                  </a:txBody>
                  <a:tcPr marL="84281" marR="84281" marT="42140" marB="42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37160" indent="-137160">
                        <a:buFont typeface="Arial" panose="020B0604020202020204" pitchFamily="34" charset="0"/>
                        <a:buChar char="•"/>
                      </a:pPr>
                      <a:r>
                        <a:rPr lang="en-US" sz="1500" dirty="0"/>
                        <a:t>Easily administered online. </a:t>
                      </a:r>
                    </a:p>
                    <a:p>
                      <a:pPr marL="137160" indent="-137160">
                        <a:buFont typeface="Arial" panose="020B0604020202020204" pitchFamily="34" charset="0"/>
                        <a:buChar char="•"/>
                      </a:pPr>
                      <a:r>
                        <a:rPr lang="en-US" sz="1500" dirty="0"/>
                        <a:t>Can be anonymous.</a:t>
                      </a:r>
                    </a:p>
                    <a:p>
                      <a:pPr marL="137160" indent="-137160">
                        <a:buFont typeface="Arial" panose="020B0604020202020204" pitchFamily="34" charset="0"/>
                        <a:buChar char="•"/>
                      </a:pPr>
                      <a:r>
                        <a:rPr lang="en-US" sz="1500" dirty="0"/>
                        <a:t>Data collection can be automated. </a:t>
                      </a:r>
                    </a:p>
                  </a:txBody>
                  <a:tcPr marL="84281" marR="84281" marT="42140" marB="4214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pPr marL="137160" indent="-137160">
                        <a:buFont typeface="Arial" panose="020B0604020202020204" pitchFamily="34" charset="0"/>
                        <a:buChar char="•"/>
                      </a:pPr>
                      <a:r>
                        <a:rPr lang="en-US" sz="1500" dirty="0"/>
                        <a:t>Limited in the depth of information gathered.</a:t>
                      </a:r>
                    </a:p>
                    <a:p>
                      <a:pPr marL="137160" indent="-137160">
                        <a:buFont typeface="Arial" panose="020B0604020202020204" pitchFamily="34" charset="0"/>
                        <a:buChar char="•"/>
                      </a:pPr>
                      <a:r>
                        <a:rPr lang="en-US" sz="1500" dirty="0"/>
                        <a:t>Questions and response categories are predefined.</a:t>
                      </a:r>
                    </a:p>
                  </a:txBody>
                  <a:tcPr marL="84281" marR="84281" marT="42140" marB="42140">
                    <a:solidFill>
                      <a:schemeClr val="bg1">
                        <a:lumMod val="85000"/>
                      </a:schemeClr>
                    </a:solidFill>
                  </a:tcPr>
                </a:tc>
                <a:tc>
                  <a:txBody>
                    <a:bodyPr/>
                    <a:lstStyle/>
                    <a:p>
                      <a:pPr marL="137160" indent="-137160">
                        <a:buFont typeface="Arial" panose="020B0604020202020204" pitchFamily="34" charset="0"/>
                        <a:buChar char="•"/>
                      </a:pPr>
                      <a:r>
                        <a:rPr lang="en-US" sz="1500" dirty="0"/>
                        <a:t>Depth and breadth of information. </a:t>
                      </a:r>
                    </a:p>
                    <a:p>
                      <a:pPr marL="137160" indent="-137160">
                        <a:buFont typeface="Arial" panose="020B0604020202020204" pitchFamily="34" charset="0"/>
                        <a:buChar char="•"/>
                      </a:pPr>
                      <a:r>
                        <a:rPr lang="en-US" sz="1500" dirty="0"/>
                        <a:t>Small sample size still produces valuable data.</a:t>
                      </a:r>
                    </a:p>
                  </a:txBody>
                  <a:tcPr marL="84281" marR="84281" marT="42140" marB="42140">
                    <a:solidFill>
                      <a:schemeClr val="tx2">
                        <a:lumMod val="20000"/>
                        <a:lumOff val="80000"/>
                      </a:schemeClr>
                    </a:solidFill>
                  </a:tcPr>
                </a:tc>
                <a:tc>
                  <a:txBody>
                    <a:bodyPr/>
                    <a:lstStyle/>
                    <a:p>
                      <a:pPr marL="137160" indent="-137160">
                        <a:buFont typeface="Arial" panose="020B0604020202020204" pitchFamily="34" charset="0"/>
                        <a:buChar char="•"/>
                      </a:pPr>
                      <a:r>
                        <a:rPr lang="en-US" sz="1500" dirty="0"/>
                        <a:t>Can be time consuming to collect data. </a:t>
                      </a:r>
                    </a:p>
                    <a:p>
                      <a:pPr marL="137160" indent="-137160">
                        <a:buFont typeface="Arial" panose="020B0604020202020204" pitchFamily="34" charset="0"/>
                        <a:buChar char="•"/>
                      </a:pPr>
                      <a:r>
                        <a:rPr lang="en-US" sz="1500" dirty="0"/>
                        <a:t>Challenges in the recruitment of subjects.</a:t>
                      </a:r>
                    </a:p>
                  </a:txBody>
                  <a:tcPr marL="84281" marR="84281" marT="42140" marB="42140">
                    <a:solidFill>
                      <a:schemeClr val="bg1">
                        <a:lumMod val="85000"/>
                      </a:schemeClr>
                    </a:solidFill>
                  </a:tcPr>
                </a:tc>
                <a:extLst>
                  <a:ext uri="{0D108BD9-81ED-4DB2-BD59-A6C34878D82A}">
                    <a16:rowId xmlns:a16="http://schemas.microsoft.com/office/drawing/2014/main" val="763955517"/>
                  </a:ext>
                </a:extLst>
              </a:tr>
              <a:tr h="1466487">
                <a:tc>
                  <a:txBody>
                    <a:bodyPr/>
                    <a:lstStyle/>
                    <a:p>
                      <a:r>
                        <a:rPr lang="en-US" sz="1500" b="1" dirty="0"/>
                        <a:t>Data analysis</a:t>
                      </a:r>
                    </a:p>
                  </a:txBody>
                  <a:tcPr marL="84281" marR="84281" marT="42140" marB="421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 indent="-137160">
                        <a:buFont typeface="Arial" panose="020B0604020202020204" pitchFamily="34" charset="0"/>
                        <a:buChar char="•"/>
                      </a:pPr>
                      <a:r>
                        <a:rPr lang="en-US" sz="1500" dirty="0"/>
                        <a:t>Data can be easily analyzed if collected digitally.</a:t>
                      </a:r>
                    </a:p>
                  </a:txBody>
                  <a:tcPr marL="84281" marR="84281" marT="42140" marB="42140">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137160" indent="-137160">
                        <a:buFont typeface="Arial" panose="020B0604020202020204" pitchFamily="34" charset="0"/>
                        <a:buChar char="•"/>
                      </a:pPr>
                      <a:r>
                        <a:rPr lang="en-US" sz="1500" dirty="0"/>
                        <a:t>No opportunity for follow-up questions.</a:t>
                      </a:r>
                    </a:p>
                    <a:p>
                      <a:pPr marL="137160" indent="-137160">
                        <a:buFont typeface="Arial" panose="020B0604020202020204" pitchFamily="34" charset="0"/>
                        <a:buChar char="•"/>
                      </a:pPr>
                      <a:r>
                        <a:rPr lang="en-US" sz="1500" dirty="0"/>
                        <a:t>Lacks exploratory opportunities. </a:t>
                      </a:r>
                    </a:p>
                  </a:txBody>
                  <a:tcPr marL="84281" marR="84281" marT="42140" marB="42140">
                    <a:solidFill>
                      <a:schemeClr val="bg1">
                        <a:lumMod val="85000"/>
                      </a:schemeClr>
                    </a:solidFill>
                  </a:tcPr>
                </a:tc>
                <a:tc>
                  <a:txBody>
                    <a:bodyPr/>
                    <a:lstStyle/>
                    <a:p>
                      <a:pPr marL="137160" indent="-137160">
                        <a:buFont typeface="Arial" panose="020B0604020202020204" pitchFamily="34" charset="0"/>
                        <a:buChar char="•"/>
                      </a:pPr>
                      <a:r>
                        <a:rPr lang="en-US" sz="1500" dirty="0"/>
                        <a:t>Opportunity for probing participant responses.</a:t>
                      </a:r>
                    </a:p>
                    <a:p>
                      <a:pPr marL="137160" indent="-137160">
                        <a:buFont typeface="Arial" panose="020B0604020202020204" pitchFamily="34" charset="0"/>
                        <a:buChar char="•"/>
                      </a:pPr>
                      <a:r>
                        <a:rPr lang="en-US" sz="1500" dirty="0"/>
                        <a:t>Opportunity to explore new themes in the data. </a:t>
                      </a:r>
                    </a:p>
                  </a:txBody>
                  <a:tcPr marL="84281" marR="84281" marT="42140" marB="42140">
                    <a:solidFill>
                      <a:schemeClr val="tx2">
                        <a:lumMod val="20000"/>
                        <a:lumOff val="80000"/>
                      </a:schemeClr>
                    </a:solidFill>
                  </a:tcPr>
                </a:tc>
                <a:tc>
                  <a:txBody>
                    <a:bodyPr/>
                    <a:lstStyle/>
                    <a:p>
                      <a:pPr marL="137160" indent="-137160">
                        <a:buFont typeface="Arial" panose="020B0604020202020204" pitchFamily="34" charset="0"/>
                        <a:buChar char="•"/>
                      </a:pPr>
                      <a:r>
                        <a:rPr lang="en-US" sz="1500" dirty="0"/>
                        <a:t>Can be time consuming to code and analyze data. </a:t>
                      </a:r>
                    </a:p>
                    <a:p>
                      <a:pPr marL="137160" indent="-137160">
                        <a:buFont typeface="Arial" panose="020B0604020202020204" pitchFamily="34" charset="0"/>
                        <a:buChar char="•"/>
                      </a:pPr>
                      <a:r>
                        <a:rPr lang="en-US" sz="1500" dirty="0"/>
                        <a:t>Cost of transcription. </a:t>
                      </a:r>
                    </a:p>
                  </a:txBody>
                  <a:tcPr marL="84281" marR="84281" marT="42140" marB="42140">
                    <a:solidFill>
                      <a:schemeClr val="bg1">
                        <a:lumMod val="85000"/>
                      </a:schemeClr>
                    </a:solidFill>
                  </a:tcPr>
                </a:tc>
                <a:extLst>
                  <a:ext uri="{0D108BD9-81ED-4DB2-BD59-A6C34878D82A}">
                    <a16:rowId xmlns:a16="http://schemas.microsoft.com/office/drawing/2014/main" val="323137098"/>
                  </a:ext>
                </a:extLst>
              </a:tr>
            </a:tbl>
          </a:graphicData>
        </a:graphic>
      </p:graphicFrame>
    </p:spTree>
    <p:extLst>
      <p:ext uri="{BB962C8B-B14F-4D97-AF65-F5344CB8AC3E}">
        <p14:creationId xmlns:p14="http://schemas.microsoft.com/office/powerpoint/2010/main" val="573848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780A2-9063-40EB-8488-C57A7BD1126C}"/>
              </a:ext>
            </a:extLst>
          </p:cNvPr>
          <p:cNvSpPr>
            <a:spLocks noGrp="1"/>
          </p:cNvSpPr>
          <p:nvPr>
            <p:ph idx="1"/>
          </p:nvPr>
        </p:nvSpPr>
        <p:spPr>
          <a:xfrm>
            <a:off x="4521200" y="674496"/>
            <a:ext cx="6824560" cy="1636904"/>
          </a:xfrm>
        </p:spPr>
        <p:txBody>
          <a:bodyPr anchor="ctr">
            <a:normAutofit/>
          </a:bodyPr>
          <a:lstStyle/>
          <a:p>
            <a:pPr marL="0" indent="0">
              <a:buNone/>
            </a:pPr>
            <a:r>
              <a:rPr lang="en-US" sz="2000" b="1" spc="-20" dirty="0"/>
              <a:t>Complete Column 2 in the New Data Collection table on page 12 of the workbook.</a:t>
            </a:r>
          </a:p>
          <a:p>
            <a:pPr marL="0" indent="0">
              <a:buNone/>
            </a:pPr>
            <a:r>
              <a:rPr lang="en-US" sz="1800" dirty="0"/>
              <a:t>Now that you have reviewed the uses of each data collection approach, determine the appropriate approach for each question. </a:t>
            </a:r>
          </a:p>
        </p:txBody>
      </p:sp>
      <p:sp>
        <p:nvSpPr>
          <p:cNvPr id="8" name="Title 1">
            <a:extLst>
              <a:ext uri="{FF2B5EF4-FFF2-40B4-BE49-F238E27FC236}">
                <a16:creationId xmlns:a16="http://schemas.microsoft.com/office/drawing/2014/main" id="{ACB9F51A-7AD9-4C70-ADE4-B6363250797C}"/>
              </a:ext>
            </a:extLst>
          </p:cNvPr>
          <p:cNvSpPr>
            <a:spLocks noGrp="1"/>
          </p:cNvSpPr>
          <p:nvPr>
            <p:ph type="title"/>
          </p:nvPr>
        </p:nvSpPr>
        <p:spPr>
          <a:xfrm>
            <a:off x="838200" y="586822"/>
            <a:ext cx="3560252" cy="1448691"/>
          </a:xfrm>
        </p:spPr>
        <p:txBody>
          <a:bodyPr lIns="0">
            <a:normAutofit/>
          </a:bodyPr>
          <a:lstStyle/>
          <a:p>
            <a:r>
              <a:rPr lang="en-US" dirty="0"/>
              <a:t>New Data Collection </a:t>
            </a:r>
          </a:p>
        </p:txBody>
      </p:sp>
      <p:graphicFrame>
        <p:nvGraphicFramePr>
          <p:cNvPr id="9" name="Table 4">
            <a:extLst>
              <a:ext uri="{FF2B5EF4-FFF2-40B4-BE49-F238E27FC236}">
                <a16:creationId xmlns:a16="http://schemas.microsoft.com/office/drawing/2014/main" id="{379BAC9E-0E7C-453C-B497-CE3CB97CF021}"/>
              </a:ext>
            </a:extLst>
          </p:cNvPr>
          <p:cNvGraphicFramePr>
            <a:graphicFrameLocks noGrp="1"/>
          </p:cNvGraphicFramePr>
          <p:nvPr>
            <p:extLst>
              <p:ext uri="{D42A27DB-BD31-4B8C-83A1-F6EECF244321}">
                <p14:modId xmlns:p14="http://schemas.microsoft.com/office/powerpoint/2010/main" val="2522725414"/>
              </p:ext>
            </p:extLst>
          </p:nvPr>
        </p:nvGraphicFramePr>
        <p:xfrm>
          <a:off x="838201" y="2610887"/>
          <a:ext cx="10515601" cy="3510584"/>
        </p:xfrm>
        <a:graphic>
          <a:graphicData uri="http://schemas.openxmlformats.org/drawingml/2006/table">
            <a:tbl>
              <a:tblPr firstRow="1" bandRow="1">
                <a:tableStyleId>{5940675A-B579-460E-94D1-54222C63F5DA}</a:tableStyleId>
              </a:tblPr>
              <a:tblGrid>
                <a:gridCol w="1224547">
                  <a:extLst>
                    <a:ext uri="{9D8B030D-6E8A-4147-A177-3AD203B41FA5}">
                      <a16:colId xmlns:a16="http://schemas.microsoft.com/office/drawing/2014/main" val="936495576"/>
                    </a:ext>
                  </a:extLst>
                </a:gridCol>
                <a:gridCol w="1207470">
                  <a:extLst>
                    <a:ext uri="{9D8B030D-6E8A-4147-A177-3AD203B41FA5}">
                      <a16:colId xmlns:a16="http://schemas.microsoft.com/office/drawing/2014/main" val="1411893479"/>
                    </a:ext>
                  </a:extLst>
                </a:gridCol>
                <a:gridCol w="1538388">
                  <a:extLst>
                    <a:ext uri="{9D8B030D-6E8A-4147-A177-3AD203B41FA5}">
                      <a16:colId xmlns:a16="http://schemas.microsoft.com/office/drawing/2014/main" val="4014584448"/>
                    </a:ext>
                  </a:extLst>
                </a:gridCol>
                <a:gridCol w="2443502">
                  <a:extLst>
                    <a:ext uri="{9D8B030D-6E8A-4147-A177-3AD203B41FA5}">
                      <a16:colId xmlns:a16="http://schemas.microsoft.com/office/drawing/2014/main" val="1784513874"/>
                    </a:ext>
                  </a:extLst>
                </a:gridCol>
                <a:gridCol w="2050847">
                  <a:extLst>
                    <a:ext uri="{9D8B030D-6E8A-4147-A177-3AD203B41FA5}">
                      <a16:colId xmlns:a16="http://schemas.microsoft.com/office/drawing/2014/main" val="4191654873"/>
                    </a:ext>
                  </a:extLst>
                </a:gridCol>
                <a:gridCol w="2050847">
                  <a:extLst>
                    <a:ext uri="{9D8B030D-6E8A-4147-A177-3AD203B41FA5}">
                      <a16:colId xmlns:a16="http://schemas.microsoft.com/office/drawing/2014/main" val="3917034062"/>
                    </a:ext>
                  </a:extLst>
                </a:gridCol>
              </a:tblGrid>
              <a:tr h="1445140">
                <a:tc>
                  <a:txBody>
                    <a:bodyPr/>
                    <a:lstStyle/>
                    <a:p>
                      <a:r>
                        <a:rPr lang="en-US" sz="1700" b="1" dirty="0"/>
                        <a:t>Questions </a:t>
                      </a:r>
                    </a:p>
                  </a:txBody>
                  <a:tcPr marL="145204" marR="145204" marT="72602" marB="72602" anchor="ctr">
                    <a:solidFill>
                      <a:schemeClr val="accent1">
                        <a:lumMod val="60000"/>
                        <a:lumOff val="40000"/>
                      </a:schemeClr>
                    </a:solidFill>
                  </a:tcPr>
                </a:tc>
                <a:tc>
                  <a:txBody>
                    <a:bodyPr/>
                    <a:lstStyle/>
                    <a:p>
                      <a:r>
                        <a:rPr lang="en-US" sz="1700" b="1" dirty="0"/>
                        <a:t>Data collection approach</a:t>
                      </a:r>
                    </a:p>
                  </a:txBody>
                  <a:tcPr marL="145204" marR="145204" marT="72602" marB="72602" anchor="ctr">
                    <a:solidFill>
                      <a:schemeClr val="accent1">
                        <a:lumMod val="60000"/>
                        <a:lumOff val="40000"/>
                      </a:schemeClr>
                    </a:solidFill>
                  </a:tcPr>
                </a:tc>
                <a:tc>
                  <a:txBody>
                    <a:bodyPr/>
                    <a:lstStyle/>
                    <a:p>
                      <a:r>
                        <a:rPr lang="en-US" sz="1700" b="1" dirty="0"/>
                        <a:t>Target sample population </a:t>
                      </a:r>
                    </a:p>
                  </a:txBody>
                  <a:tcPr marL="145204" marR="145204" marT="72602" marB="72602"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t>Preliminary data collection tasks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collection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analysis and summary (who is responsible and data collection) </a:t>
                      </a:r>
                    </a:p>
                  </a:txBody>
                  <a:tcPr marL="145204" marR="145204" marT="72602" marB="72602" anchor="ctr">
                    <a:solidFill>
                      <a:schemeClr val="accent1">
                        <a:lumMod val="60000"/>
                        <a:lumOff val="40000"/>
                      </a:schemeClr>
                    </a:solidFill>
                  </a:tcPr>
                </a:tc>
                <a:extLst>
                  <a:ext uri="{0D108BD9-81ED-4DB2-BD59-A6C34878D82A}">
                    <a16:rowId xmlns:a16="http://schemas.microsoft.com/office/drawing/2014/main" val="205016217"/>
                  </a:ext>
                </a:extLst>
              </a:tr>
              <a:tr h="1884363">
                <a:tc>
                  <a:txBody>
                    <a:bodyPr/>
                    <a:lstStyle/>
                    <a:p>
                      <a:pPr marL="0" indent="0">
                        <a:buFont typeface="Arial" panose="020B0604020202020204" pitchFamily="34" charset="0"/>
                        <a:buNone/>
                      </a:pPr>
                      <a:r>
                        <a:rPr lang="en-US" sz="1400" i="1" dirty="0"/>
                        <a:t>What barriers exist for youth who are homeless to access mental health resources? </a:t>
                      </a:r>
                    </a:p>
                  </a:txBody>
                  <a:tcPr marL="145204" marR="145204" marT="72602" marB="726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Interviews </a:t>
                      </a:r>
                    </a:p>
                    <a:p>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extLst>
                  <a:ext uri="{0D108BD9-81ED-4DB2-BD59-A6C34878D82A}">
                    <a16:rowId xmlns:a16="http://schemas.microsoft.com/office/drawing/2014/main" val="2110505294"/>
                  </a:ext>
                </a:extLst>
              </a:tr>
            </a:tbl>
          </a:graphicData>
        </a:graphic>
      </p:graphicFrame>
      <p:sp>
        <p:nvSpPr>
          <p:cNvPr id="10" name="TextBox 9">
            <a:extLst>
              <a:ext uri="{FF2B5EF4-FFF2-40B4-BE49-F238E27FC236}">
                <a16:creationId xmlns:a16="http://schemas.microsoft.com/office/drawing/2014/main" id="{0E8A2204-4935-4E82-B712-2338A2FE4D6A}"/>
              </a:ext>
            </a:extLst>
          </p:cNvPr>
          <p:cNvSpPr txBox="1"/>
          <p:nvPr/>
        </p:nvSpPr>
        <p:spPr>
          <a:xfrm>
            <a:off x="729246" y="2109660"/>
            <a:ext cx="4393260" cy="383243"/>
          </a:xfrm>
          <a:prstGeom prst="rect">
            <a:avLst/>
          </a:prstGeom>
          <a:noFill/>
        </p:spPr>
        <p:txBody>
          <a:bodyPr wrap="square" rtlCol="0">
            <a:spAutoFit/>
          </a:bodyPr>
          <a:lstStyle/>
          <a:p>
            <a:r>
              <a:rPr lang="en-US" dirty="0"/>
              <a:t>Example New Data Collection Table </a:t>
            </a:r>
          </a:p>
        </p:txBody>
      </p:sp>
      <p:sp>
        <p:nvSpPr>
          <p:cNvPr id="11" name="Slide Number Placeholder 10">
            <a:extLst>
              <a:ext uri="{FF2B5EF4-FFF2-40B4-BE49-F238E27FC236}">
                <a16:creationId xmlns:a16="http://schemas.microsoft.com/office/drawing/2014/main" id="{AD209F10-1357-4C19-9059-BB64A8BDF457}"/>
              </a:ext>
            </a:extLst>
          </p:cNvPr>
          <p:cNvSpPr>
            <a:spLocks noGrp="1"/>
          </p:cNvSpPr>
          <p:nvPr>
            <p:ph type="sldNum" sz="quarter" idx="12"/>
          </p:nvPr>
        </p:nvSpPr>
        <p:spPr/>
        <p:txBody>
          <a:bodyPr/>
          <a:lstStyle/>
          <a:p>
            <a:fld id="{A619C4B4-FDD2-452F-A655-398F3EC65D4D}" type="slidenum">
              <a:rPr lang="en-US" smtClean="0"/>
              <a:t>46</a:t>
            </a:fld>
            <a:endParaRPr lang="en-US" dirty="0"/>
          </a:p>
        </p:txBody>
      </p:sp>
    </p:spTree>
    <p:extLst>
      <p:ext uri="{BB962C8B-B14F-4D97-AF65-F5344CB8AC3E}">
        <p14:creationId xmlns:p14="http://schemas.microsoft.com/office/powerpoint/2010/main" val="241514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8AED82-D422-41A0-B9AD-F310DB8CB6F3}"/>
              </a:ext>
            </a:extLst>
          </p:cNvPr>
          <p:cNvSpPr>
            <a:spLocks noGrp="1"/>
          </p:cNvSpPr>
          <p:nvPr>
            <p:ph type="title"/>
          </p:nvPr>
        </p:nvSpPr>
        <p:spPr>
          <a:xfrm>
            <a:off x="1115568" y="548640"/>
            <a:ext cx="10168128" cy="1179576"/>
          </a:xfrm>
        </p:spPr>
        <p:txBody>
          <a:bodyPr>
            <a:normAutofit/>
          </a:bodyPr>
          <a:lstStyle/>
          <a:p>
            <a:r>
              <a:rPr lang="en-US" sz="4000" dirty="0"/>
              <a:t>Determine Your Sample Population </a:t>
            </a:r>
          </a:p>
        </p:txBody>
      </p:sp>
      <p:sp>
        <p:nvSpPr>
          <p:cNvPr id="16"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9C115FF-5669-4419-A131-C77729AB85B5}"/>
              </a:ext>
            </a:extLst>
          </p:cNvPr>
          <p:cNvSpPr>
            <a:spLocks noGrp="1"/>
          </p:cNvSpPr>
          <p:nvPr>
            <p:ph idx="1"/>
          </p:nvPr>
        </p:nvSpPr>
        <p:spPr>
          <a:xfrm>
            <a:off x="1115568" y="2481943"/>
            <a:ext cx="10168128" cy="3695020"/>
          </a:xfrm>
        </p:spPr>
        <p:txBody>
          <a:bodyPr>
            <a:normAutofit/>
          </a:bodyPr>
          <a:lstStyle/>
          <a:p>
            <a:r>
              <a:rPr lang="en-US" sz="2200" dirty="0"/>
              <a:t>How many individuals will you need to interview, survey, or engage in focus groups to best answer your questions? </a:t>
            </a:r>
            <a:r>
              <a:rPr lang="en-US" sz="2200" i="1" dirty="0"/>
              <a:t>Consider how many individuals would provide a robust picture of experiences. This may be many or few. </a:t>
            </a:r>
            <a:endParaRPr lang="en-US" sz="2200" dirty="0"/>
          </a:p>
          <a:p>
            <a:r>
              <a:rPr lang="en-US" sz="2200" dirty="0"/>
              <a:t>From where will you recruit individuals? </a:t>
            </a:r>
            <a:r>
              <a:rPr lang="en-US" sz="2200" i="1" dirty="0"/>
              <a:t>Do you have any current contacts who could facilitate recruitment? </a:t>
            </a:r>
            <a:endParaRPr lang="en-US" sz="2200" dirty="0"/>
          </a:p>
          <a:p>
            <a:r>
              <a:rPr lang="en-US" sz="2200" dirty="0"/>
              <a:t>How will you make your sample representative of the population of youth of interest? </a:t>
            </a:r>
            <a:r>
              <a:rPr lang="en-US" sz="2200" i="1" dirty="0"/>
              <a:t>Consider, for example, age, gender, and location. </a:t>
            </a:r>
            <a:endParaRPr lang="en-US" sz="2200" dirty="0"/>
          </a:p>
          <a:p>
            <a:r>
              <a:rPr lang="en-US" sz="2200" dirty="0"/>
              <a:t>What experiences do individuals in your sample need to have to provide adequate information? </a:t>
            </a:r>
            <a:r>
              <a:rPr lang="en-US" sz="2200" i="1" dirty="0"/>
              <a:t>For example, interview principals about resources with at least two or more youth who are homeless in their school. </a:t>
            </a:r>
          </a:p>
        </p:txBody>
      </p:sp>
      <p:sp>
        <p:nvSpPr>
          <p:cNvPr id="8" name="Slide Number Placeholder 3">
            <a:extLst>
              <a:ext uri="{FF2B5EF4-FFF2-40B4-BE49-F238E27FC236}">
                <a16:creationId xmlns:a16="http://schemas.microsoft.com/office/drawing/2014/main" id="{3A646BA2-0CC5-4BED-B859-E14964711E15}"/>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47</a:t>
            </a:fld>
            <a:endParaRPr lang="en-US" dirty="0"/>
          </a:p>
        </p:txBody>
      </p:sp>
    </p:spTree>
    <p:extLst>
      <p:ext uri="{BB962C8B-B14F-4D97-AF65-F5344CB8AC3E}">
        <p14:creationId xmlns:p14="http://schemas.microsoft.com/office/powerpoint/2010/main" val="602206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780A2-9063-40EB-8488-C57A7BD1126C}"/>
              </a:ext>
            </a:extLst>
          </p:cNvPr>
          <p:cNvSpPr>
            <a:spLocks noGrp="1"/>
          </p:cNvSpPr>
          <p:nvPr>
            <p:ph idx="1"/>
          </p:nvPr>
        </p:nvSpPr>
        <p:spPr>
          <a:xfrm>
            <a:off x="4521200" y="636396"/>
            <a:ext cx="6941554" cy="1448691"/>
          </a:xfrm>
        </p:spPr>
        <p:txBody>
          <a:bodyPr anchor="ctr">
            <a:normAutofit/>
          </a:bodyPr>
          <a:lstStyle/>
          <a:p>
            <a:pPr marL="0" indent="0">
              <a:buNone/>
            </a:pPr>
            <a:r>
              <a:rPr lang="en-US" sz="2000" b="1" dirty="0"/>
              <a:t>Complete Column 3 in the New Data Collection table on page 12 of the workbook.</a:t>
            </a:r>
          </a:p>
          <a:p>
            <a:pPr marL="0" indent="0">
              <a:buNone/>
            </a:pPr>
            <a:r>
              <a:rPr lang="en-US" sz="1800" dirty="0"/>
              <a:t>Translate your questions into the “Questions” column. </a:t>
            </a:r>
          </a:p>
        </p:txBody>
      </p:sp>
      <p:sp>
        <p:nvSpPr>
          <p:cNvPr id="8" name="Title 1">
            <a:extLst>
              <a:ext uri="{FF2B5EF4-FFF2-40B4-BE49-F238E27FC236}">
                <a16:creationId xmlns:a16="http://schemas.microsoft.com/office/drawing/2014/main" id="{91344F85-AE15-4DF5-879F-0482BBC544B2}"/>
              </a:ext>
            </a:extLst>
          </p:cNvPr>
          <p:cNvSpPr>
            <a:spLocks noGrp="1"/>
          </p:cNvSpPr>
          <p:nvPr>
            <p:ph type="title"/>
          </p:nvPr>
        </p:nvSpPr>
        <p:spPr>
          <a:xfrm>
            <a:off x="838200" y="586822"/>
            <a:ext cx="3560252" cy="1448691"/>
          </a:xfrm>
        </p:spPr>
        <p:txBody>
          <a:bodyPr lIns="0">
            <a:normAutofit/>
          </a:bodyPr>
          <a:lstStyle/>
          <a:p>
            <a:r>
              <a:rPr lang="en-US" dirty="0"/>
              <a:t>New Data Collection </a:t>
            </a:r>
          </a:p>
        </p:txBody>
      </p:sp>
      <p:graphicFrame>
        <p:nvGraphicFramePr>
          <p:cNvPr id="9" name="Table 4">
            <a:extLst>
              <a:ext uri="{FF2B5EF4-FFF2-40B4-BE49-F238E27FC236}">
                <a16:creationId xmlns:a16="http://schemas.microsoft.com/office/drawing/2014/main" id="{86C30A74-78A8-49D7-A54C-28AFFC2021DA}"/>
              </a:ext>
            </a:extLst>
          </p:cNvPr>
          <p:cNvGraphicFramePr>
            <a:graphicFrameLocks noGrp="1"/>
          </p:cNvGraphicFramePr>
          <p:nvPr>
            <p:extLst>
              <p:ext uri="{D42A27DB-BD31-4B8C-83A1-F6EECF244321}">
                <p14:modId xmlns:p14="http://schemas.microsoft.com/office/powerpoint/2010/main" val="2101030363"/>
              </p:ext>
            </p:extLst>
          </p:nvPr>
        </p:nvGraphicFramePr>
        <p:xfrm>
          <a:off x="838201" y="2610887"/>
          <a:ext cx="10515601" cy="3510584"/>
        </p:xfrm>
        <a:graphic>
          <a:graphicData uri="http://schemas.openxmlformats.org/drawingml/2006/table">
            <a:tbl>
              <a:tblPr firstRow="1" bandRow="1">
                <a:tableStyleId>{5940675A-B579-460E-94D1-54222C63F5DA}</a:tableStyleId>
              </a:tblPr>
              <a:tblGrid>
                <a:gridCol w="1224547">
                  <a:extLst>
                    <a:ext uri="{9D8B030D-6E8A-4147-A177-3AD203B41FA5}">
                      <a16:colId xmlns:a16="http://schemas.microsoft.com/office/drawing/2014/main" val="936495576"/>
                    </a:ext>
                  </a:extLst>
                </a:gridCol>
                <a:gridCol w="1207470">
                  <a:extLst>
                    <a:ext uri="{9D8B030D-6E8A-4147-A177-3AD203B41FA5}">
                      <a16:colId xmlns:a16="http://schemas.microsoft.com/office/drawing/2014/main" val="1411893479"/>
                    </a:ext>
                  </a:extLst>
                </a:gridCol>
                <a:gridCol w="1538388">
                  <a:extLst>
                    <a:ext uri="{9D8B030D-6E8A-4147-A177-3AD203B41FA5}">
                      <a16:colId xmlns:a16="http://schemas.microsoft.com/office/drawing/2014/main" val="4014584448"/>
                    </a:ext>
                  </a:extLst>
                </a:gridCol>
                <a:gridCol w="2443502">
                  <a:extLst>
                    <a:ext uri="{9D8B030D-6E8A-4147-A177-3AD203B41FA5}">
                      <a16:colId xmlns:a16="http://schemas.microsoft.com/office/drawing/2014/main" val="1784513874"/>
                    </a:ext>
                  </a:extLst>
                </a:gridCol>
                <a:gridCol w="2050847">
                  <a:extLst>
                    <a:ext uri="{9D8B030D-6E8A-4147-A177-3AD203B41FA5}">
                      <a16:colId xmlns:a16="http://schemas.microsoft.com/office/drawing/2014/main" val="4191654873"/>
                    </a:ext>
                  </a:extLst>
                </a:gridCol>
                <a:gridCol w="2050847">
                  <a:extLst>
                    <a:ext uri="{9D8B030D-6E8A-4147-A177-3AD203B41FA5}">
                      <a16:colId xmlns:a16="http://schemas.microsoft.com/office/drawing/2014/main" val="3917034062"/>
                    </a:ext>
                  </a:extLst>
                </a:gridCol>
              </a:tblGrid>
              <a:tr h="1445140">
                <a:tc>
                  <a:txBody>
                    <a:bodyPr/>
                    <a:lstStyle/>
                    <a:p>
                      <a:r>
                        <a:rPr lang="en-US" sz="1700" b="1" dirty="0"/>
                        <a:t>Questions </a:t>
                      </a:r>
                    </a:p>
                  </a:txBody>
                  <a:tcPr marL="145204" marR="145204" marT="72602" marB="72602" anchor="ctr">
                    <a:solidFill>
                      <a:schemeClr val="accent1">
                        <a:lumMod val="60000"/>
                        <a:lumOff val="40000"/>
                      </a:schemeClr>
                    </a:solidFill>
                  </a:tcPr>
                </a:tc>
                <a:tc>
                  <a:txBody>
                    <a:bodyPr/>
                    <a:lstStyle/>
                    <a:p>
                      <a:r>
                        <a:rPr lang="en-US" sz="1700" b="1" dirty="0"/>
                        <a:t>Data collection approach</a:t>
                      </a:r>
                    </a:p>
                  </a:txBody>
                  <a:tcPr marL="145204" marR="145204" marT="72602" marB="72602" anchor="ctr">
                    <a:solidFill>
                      <a:schemeClr val="accent1">
                        <a:lumMod val="60000"/>
                        <a:lumOff val="40000"/>
                      </a:schemeClr>
                    </a:solidFill>
                  </a:tcPr>
                </a:tc>
                <a:tc>
                  <a:txBody>
                    <a:bodyPr/>
                    <a:lstStyle/>
                    <a:p>
                      <a:r>
                        <a:rPr lang="en-US" sz="1700" b="1" dirty="0"/>
                        <a:t>Target sample population </a:t>
                      </a:r>
                    </a:p>
                  </a:txBody>
                  <a:tcPr marL="145204" marR="145204" marT="72602" marB="72602"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t>Preliminary data collection tasks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collection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analysis and summary (who is responsible and data collection) </a:t>
                      </a:r>
                    </a:p>
                  </a:txBody>
                  <a:tcPr marL="145204" marR="145204" marT="72602" marB="72602" anchor="ctr">
                    <a:solidFill>
                      <a:schemeClr val="accent1">
                        <a:lumMod val="60000"/>
                        <a:lumOff val="40000"/>
                      </a:schemeClr>
                    </a:solidFill>
                  </a:tcPr>
                </a:tc>
                <a:extLst>
                  <a:ext uri="{0D108BD9-81ED-4DB2-BD59-A6C34878D82A}">
                    <a16:rowId xmlns:a16="http://schemas.microsoft.com/office/drawing/2014/main" val="205016217"/>
                  </a:ext>
                </a:extLst>
              </a:tr>
              <a:tr h="1884363">
                <a:tc>
                  <a:txBody>
                    <a:bodyPr/>
                    <a:lstStyle/>
                    <a:p>
                      <a:pPr marL="0" indent="0">
                        <a:buFont typeface="Arial" panose="020B0604020202020204" pitchFamily="34" charset="0"/>
                        <a:buNone/>
                      </a:pPr>
                      <a:r>
                        <a:rPr lang="en-US" sz="1400" i="1" dirty="0"/>
                        <a:t>What barriers exist for youth who are homeless to access mental health resources? </a:t>
                      </a:r>
                    </a:p>
                  </a:txBody>
                  <a:tcPr marL="145204" marR="145204" marT="72602" marB="726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Interviews </a:t>
                      </a:r>
                    </a:p>
                    <a:p>
                      <a:endParaRPr lang="en-US" sz="2000" i="1" dirty="0"/>
                    </a:p>
                  </a:txBody>
                  <a:tcPr marL="145204" marR="145204" marT="72602" marB="726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At least five students ages 15–19 identified in student records as youth who are homeless. </a:t>
                      </a:r>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tc>
                  <a:txBody>
                    <a:bodyPr/>
                    <a:lstStyle/>
                    <a:p>
                      <a:pPr marL="342900" indent="-342900">
                        <a:buFont typeface="Arial" panose="020B0604020202020204" pitchFamily="34" charset="0"/>
                        <a:buChar char="•"/>
                      </a:pPr>
                      <a:endParaRPr lang="en-US" sz="2000" i="1" dirty="0"/>
                    </a:p>
                  </a:txBody>
                  <a:tcPr marL="145204" marR="145204" marT="72602" marB="72602"/>
                </a:tc>
                <a:extLst>
                  <a:ext uri="{0D108BD9-81ED-4DB2-BD59-A6C34878D82A}">
                    <a16:rowId xmlns:a16="http://schemas.microsoft.com/office/drawing/2014/main" val="2110505294"/>
                  </a:ext>
                </a:extLst>
              </a:tr>
            </a:tbl>
          </a:graphicData>
        </a:graphic>
      </p:graphicFrame>
      <p:sp>
        <p:nvSpPr>
          <p:cNvPr id="10" name="TextBox 9">
            <a:extLst>
              <a:ext uri="{FF2B5EF4-FFF2-40B4-BE49-F238E27FC236}">
                <a16:creationId xmlns:a16="http://schemas.microsoft.com/office/drawing/2014/main" id="{7970EE7D-8DE6-4CFF-B713-678C4879AD75}"/>
              </a:ext>
            </a:extLst>
          </p:cNvPr>
          <p:cNvSpPr txBox="1"/>
          <p:nvPr/>
        </p:nvSpPr>
        <p:spPr>
          <a:xfrm>
            <a:off x="729246" y="2109660"/>
            <a:ext cx="4393260" cy="383243"/>
          </a:xfrm>
          <a:prstGeom prst="rect">
            <a:avLst/>
          </a:prstGeom>
          <a:noFill/>
        </p:spPr>
        <p:txBody>
          <a:bodyPr wrap="square" rtlCol="0">
            <a:spAutoFit/>
          </a:bodyPr>
          <a:lstStyle/>
          <a:p>
            <a:r>
              <a:rPr lang="en-US" dirty="0"/>
              <a:t>Example New Data Collection Table </a:t>
            </a:r>
          </a:p>
        </p:txBody>
      </p:sp>
      <p:sp>
        <p:nvSpPr>
          <p:cNvPr id="11" name="Slide Number Placeholder 10">
            <a:extLst>
              <a:ext uri="{FF2B5EF4-FFF2-40B4-BE49-F238E27FC236}">
                <a16:creationId xmlns:a16="http://schemas.microsoft.com/office/drawing/2014/main" id="{6D1F1F79-21C1-49D2-BA39-451716146CFF}"/>
              </a:ext>
            </a:extLst>
          </p:cNvPr>
          <p:cNvSpPr>
            <a:spLocks noGrp="1"/>
          </p:cNvSpPr>
          <p:nvPr>
            <p:ph type="sldNum" sz="quarter" idx="12"/>
          </p:nvPr>
        </p:nvSpPr>
        <p:spPr/>
        <p:txBody>
          <a:bodyPr/>
          <a:lstStyle/>
          <a:p>
            <a:fld id="{A619C4B4-FDD2-452F-A655-398F3EC65D4D}" type="slidenum">
              <a:rPr lang="en-US" smtClean="0"/>
              <a:t>48</a:t>
            </a:fld>
            <a:endParaRPr lang="en-US" dirty="0"/>
          </a:p>
        </p:txBody>
      </p:sp>
    </p:spTree>
    <p:extLst>
      <p:ext uri="{BB962C8B-B14F-4D97-AF65-F5344CB8AC3E}">
        <p14:creationId xmlns:p14="http://schemas.microsoft.com/office/powerpoint/2010/main" val="1067217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5"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E7BF4D-52D3-4D6D-B6D3-08F3C9F031AE}"/>
              </a:ext>
            </a:extLst>
          </p:cNvPr>
          <p:cNvSpPr>
            <a:spLocks noGrp="1"/>
          </p:cNvSpPr>
          <p:nvPr>
            <p:ph type="title"/>
          </p:nvPr>
        </p:nvSpPr>
        <p:spPr>
          <a:xfrm>
            <a:off x="1115568" y="548640"/>
            <a:ext cx="10168128" cy="1179576"/>
          </a:xfrm>
        </p:spPr>
        <p:txBody>
          <a:bodyPr>
            <a:noAutofit/>
          </a:bodyPr>
          <a:lstStyle/>
          <a:p>
            <a:r>
              <a:rPr lang="en-US" dirty="0"/>
              <a:t>Pre – during – and post-data collection tasks and timeline </a:t>
            </a:r>
          </a:p>
        </p:txBody>
      </p:sp>
      <p:sp>
        <p:nvSpPr>
          <p:cNvPr id="16"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34B4260-6975-4B21-B048-74F482AA589F}"/>
              </a:ext>
            </a:extLst>
          </p:cNvPr>
          <p:cNvSpPr>
            <a:spLocks noGrp="1"/>
          </p:cNvSpPr>
          <p:nvPr>
            <p:ph idx="1"/>
          </p:nvPr>
        </p:nvSpPr>
        <p:spPr>
          <a:xfrm>
            <a:off x="1115568" y="2481943"/>
            <a:ext cx="10168128" cy="3695020"/>
          </a:xfrm>
        </p:spPr>
        <p:txBody>
          <a:bodyPr>
            <a:normAutofit/>
          </a:bodyPr>
          <a:lstStyle/>
          <a:p>
            <a:pPr marL="0" indent="0">
              <a:buNone/>
            </a:pPr>
            <a:r>
              <a:rPr lang="en-US" sz="2000" b="1" dirty="0"/>
              <a:t>What tasks will need to be completed prior to data collection? </a:t>
            </a:r>
          </a:p>
          <a:p>
            <a:pPr lvl="1"/>
            <a:r>
              <a:rPr lang="en-US" sz="2000" dirty="0"/>
              <a:t>Permissions and internal review of design</a:t>
            </a:r>
          </a:p>
          <a:p>
            <a:pPr lvl="1"/>
            <a:r>
              <a:rPr lang="en-US" sz="2000" dirty="0"/>
              <a:t>Protocol development and revision </a:t>
            </a:r>
          </a:p>
          <a:p>
            <a:pPr lvl="1"/>
            <a:r>
              <a:rPr lang="en-US" sz="2000" dirty="0"/>
              <a:t>Recruitment efforts: drafting emails, creating flyers, and so forth </a:t>
            </a:r>
          </a:p>
          <a:p>
            <a:pPr marL="0" indent="0">
              <a:buNone/>
            </a:pPr>
            <a:r>
              <a:rPr lang="en-US" sz="2000" b="1" dirty="0"/>
              <a:t>Who will collect the data? </a:t>
            </a:r>
          </a:p>
          <a:p>
            <a:pPr lvl="1"/>
            <a:r>
              <a:rPr lang="en-US" sz="2000" dirty="0"/>
              <a:t>Assign tasks and timeline for completion </a:t>
            </a:r>
          </a:p>
          <a:p>
            <a:pPr marL="0" indent="0">
              <a:buNone/>
            </a:pPr>
            <a:r>
              <a:rPr lang="en-US" sz="2000" b="1" dirty="0"/>
              <a:t>What tasks need to be completed after data collection? </a:t>
            </a:r>
          </a:p>
          <a:p>
            <a:pPr lvl="1"/>
            <a:r>
              <a:rPr lang="en-US" sz="2000" dirty="0"/>
              <a:t>Transcription and review of notes</a:t>
            </a:r>
          </a:p>
          <a:p>
            <a:pPr lvl="1"/>
            <a:r>
              <a:rPr lang="en-US" sz="2000" dirty="0"/>
              <a:t>Coding and analysis of transcripts</a:t>
            </a:r>
          </a:p>
          <a:p>
            <a:pPr lvl="1"/>
            <a:r>
              <a:rPr lang="en-US" sz="2000" dirty="0"/>
              <a:t>Summarizing data </a:t>
            </a:r>
          </a:p>
          <a:p>
            <a:pPr marL="0" indent="0">
              <a:buNone/>
            </a:pPr>
            <a:endParaRPr lang="en-US" sz="2000" dirty="0"/>
          </a:p>
          <a:p>
            <a:pPr marL="0" indent="0">
              <a:buNone/>
            </a:pPr>
            <a:endParaRPr lang="en-US" sz="2000" dirty="0"/>
          </a:p>
          <a:p>
            <a:pPr lvl="1"/>
            <a:endParaRPr lang="en-US" sz="2000" dirty="0"/>
          </a:p>
          <a:p>
            <a:endParaRPr lang="en-US" sz="2000" dirty="0"/>
          </a:p>
        </p:txBody>
      </p:sp>
      <p:sp>
        <p:nvSpPr>
          <p:cNvPr id="8" name="Slide Number Placeholder 3">
            <a:extLst>
              <a:ext uri="{FF2B5EF4-FFF2-40B4-BE49-F238E27FC236}">
                <a16:creationId xmlns:a16="http://schemas.microsoft.com/office/drawing/2014/main" id="{B75DF2B7-373C-4E78-A2EA-511C2D92A5D1}"/>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49</a:t>
            </a:fld>
            <a:endParaRPr lang="en-US" dirty="0"/>
          </a:p>
        </p:txBody>
      </p:sp>
    </p:spTree>
    <p:extLst>
      <p:ext uri="{BB962C8B-B14F-4D97-AF65-F5344CB8AC3E}">
        <p14:creationId xmlns:p14="http://schemas.microsoft.com/office/powerpoint/2010/main" val="304366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C02F-E7BC-4453-97EC-45B96A3E94BD}"/>
              </a:ext>
            </a:extLst>
          </p:cNvPr>
          <p:cNvSpPr>
            <a:spLocks noGrp="1"/>
          </p:cNvSpPr>
          <p:nvPr>
            <p:ph type="title"/>
          </p:nvPr>
        </p:nvSpPr>
        <p:spPr/>
        <p:txBody>
          <a:bodyPr lIns="0"/>
          <a:lstStyle/>
          <a:p>
            <a:r>
              <a:rPr lang="en-US" dirty="0"/>
              <a:t>In This Module</a:t>
            </a:r>
          </a:p>
        </p:txBody>
      </p:sp>
      <p:graphicFrame>
        <p:nvGraphicFramePr>
          <p:cNvPr id="5" name="Content Placeholder 2">
            <a:extLst>
              <a:ext uri="{FF2B5EF4-FFF2-40B4-BE49-F238E27FC236}">
                <a16:creationId xmlns:a16="http://schemas.microsoft.com/office/drawing/2014/main" id="{1891B700-A349-4EC6-A959-1C8724D8F6DD}"/>
              </a:ext>
            </a:extLst>
          </p:cNvPr>
          <p:cNvGraphicFramePr>
            <a:graphicFrameLocks noGrp="1"/>
          </p:cNvGraphicFramePr>
          <p:nvPr>
            <p:ph idx="1"/>
            <p:extLst>
              <p:ext uri="{D42A27DB-BD31-4B8C-83A1-F6EECF244321}">
                <p14:modId xmlns:p14="http://schemas.microsoft.com/office/powerpoint/2010/main" val="27759563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a:extLst>
              <a:ext uri="{FF2B5EF4-FFF2-40B4-BE49-F238E27FC236}">
                <a16:creationId xmlns:a16="http://schemas.microsoft.com/office/drawing/2014/main" id="{749E8A83-3E71-4213-ABAA-2ACA55E714D1}"/>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5</a:t>
            </a:fld>
            <a:endParaRPr lang="en-US" dirty="0"/>
          </a:p>
        </p:txBody>
      </p:sp>
    </p:spTree>
    <p:extLst>
      <p:ext uri="{BB962C8B-B14F-4D97-AF65-F5344CB8AC3E}">
        <p14:creationId xmlns:p14="http://schemas.microsoft.com/office/powerpoint/2010/main" val="2769466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B780A2-9063-40EB-8488-C57A7BD1126C}"/>
              </a:ext>
            </a:extLst>
          </p:cNvPr>
          <p:cNvSpPr>
            <a:spLocks noGrp="1"/>
          </p:cNvSpPr>
          <p:nvPr>
            <p:ph idx="1"/>
          </p:nvPr>
        </p:nvSpPr>
        <p:spPr>
          <a:xfrm>
            <a:off x="4521200" y="674496"/>
            <a:ext cx="6832600" cy="1645920"/>
          </a:xfrm>
        </p:spPr>
        <p:txBody>
          <a:bodyPr anchor="ctr">
            <a:normAutofit/>
          </a:bodyPr>
          <a:lstStyle/>
          <a:p>
            <a:pPr marL="0" indent="0">
              <a:buNone/>
            </a:pPr>
            <a:r>
              <a:rPr lang="en-US" sz="2000" b="1" dirty="0"/>
              <a:t>Complete Columns 4–6 in the New Data Collection table on page 12 of the workbook.</a:t>
            </a:r>
          </a:p>
          <a:p>
            <a:pPr marL="0" indent="0">
              <a:buNone/>
            </a:pPr>
            <a:r>
              <a:rPr lang="en-US" sz="1800" dirty="0"/>
              <a:t>Complete your data collection table. Be specific, assigning tasks and timelines. </a:t>
            </a:r>
          </a:p>
        </p:txBody>
      </p:sp>
      <p:sp>
        <p:nvSpPr>
          <p:cNvPr id="8" name="Title 1">
            <a:extLst>
              <a:ext uri="{FF2B5EF4-FFF2-40B4-BE49-F238E27FC236}">
                <a16:creationId xmlns:a16="http://schemas.microsoft.com/office/drawing/2014/main" id="{8C5F3390-EEF1-42F7-B1C8-5149AAD2FF1C}"/>
              </a:ext>
            </a:extLst>
          </p:cNvPr>
          <p:cNvSpPr>
            <a:spLocks noGrp="1"/>
          </p:cNvSpPr>
          <p:nvPr>
            <p:ph type="title"/>
          </p:nvPr>
        </p:nvSpPr>
        <p:spPr>
          <a:xfrm>
            <a:off x="838200" y="586822"/>
            <a:ext cx="3560252" cy="1448691"/>
          </a:xfrm>
        </p:spPr>
        <p:txBody>
          <a:bodyPr lIns="0">
            <a:normAutofit/>
          </a:bodyPr>
          <a:lstStyle/>
          <a:p>
            <a:r>
              <a:rPr lang="en-US" dirty="0"/>
              <a:t>New Data Collection </a:t>
            </a:r>
          </a:p>
        </p:txBody>
      </p:sp>
      <p:graphicFrame>
        <p:nvGraphicFramePr>
          <p:cNvPr id="9" name="Table 4">
            <a:extLst>
              <a:ext uri="{FF2B5EF4-FFF2-40B4-BE49-F238E27FC236}">
                <a16:creationId xmlns:a16="http://schemas.microsoft.com/office/drawing/2014/main" id="{C25E28FC-74F3-4BE7-8793-E6BEA0EBD1FB}"/>
              </a:ext>
            </a:extLst>
          </p:cNvPr>
          <p:cNvGraphicFramePr>
            <a:graphicFrameLocks noGrp="1"/>
          </p:cNvGraphicFramePr>
          <p:nvPr>
            <p:extLst>
              <p:ext uri="{D42A27DB-BD31-4B8C-83A1-F6EECF244321}">
                <p14:modId xmlns:p14="http://schemas.microsoft.com/office/powerpoint/2010/main" val="2765010641"/>
              </p:ext>
            </p:extLst>
          </p:nvPr>
        </p:nvGraphicFramePr>
        <p:xfrm>
          <a:off x="838201" y="2610887"/>
          <a:ext cx="10515601" cy="3723944"/>
        </p:xfrm>
        <a:graphic>
          <a:graphicData uri="http://schemas.openxmlformats.org/drawingml/2006/table">
            <a:tbl>
              <a:tblPr firstRow="1" bandRow="1">
                <a:tableStyleId>{5940675A-B579-460E-94D1-54222C63F5DA}</a:tableStyleId>
              </a:tblPr>
              <a:tblGrid>
                <a:gridCol w="1224547">
                  <a:extLst>
                    <a:ext uri="{9D8B030D-6E8A-4147-A177-3AD203B41FA5}">
                      <a16:colId xmlns:a16="http://schemas.microsoft.com/office/drawing/2014/main" val="936495576"/>
                    </a:ext>
                  </a:extLst>
                </a:gridCol>
                <a:gridCol w="1207470">
                  <a:extLst>
                    <a:ext uri="{9D8B030D-6E8A-4147-A177-3AD203B41FA5}">
                      <a16:colId xmlns:a16="http://schemas.microsoft.com/office/drawing/2014/main" val="1411893479"/>
                    </a:ext>
                  </a:extLst>
                </a:gridCol>
                <a:gridCol w="1538388">
                  <a:extLst>
                    <a:ext uri="{9D8B030D-6E8A-4147-A177-3AD203B41FA5}">
                      <a16:colId xmlns:a16="http://schemas.microsoft.com/office/drawing/2014/main" val="4014584448"/>
                    </a:ext>
                  </a:extLst>
                </a:gridCol>
                <a:gridCol w="2443502">
                  <a:extLst>
                    <a:ext uri="{9D8B030D-6E8A-4147-A177-3AD203B41FA5}">
                      <a16:colId xmlns:a16="http://schemas.microsoft.com/office/drawing/2014/main" val="1784513874"/>
                    </a:ext>
                  </a:extLst>
                </a:gridCol>
                <a:gridCol w="2050847">
                  <a:extLst>
                    <a:ext uri="{9D8B030D-6E8A-4147-A177-3AD203B41FA5}">
                      <a16:colId xmlns:a16="http://schemas.microsoft.com/office/drawing/2014/main" val="4191654873"/>
                    </a:ext>
                  </a:extLst>
                </a:gridCol>
                <a:gridCol w="2050847">
                  <a:extLst>
                    <a:ext uri="{9D8B030D-6E8A-4147-A177-3AD203B41FA5}">
                      <a16:colId xmlns:a16="http://schemas.microsoft.com/office/drawing/2014/main" val="3917034062"/>
                    </a:ext>
                  </a:extLst>
                </a:gridCol>
              </a:tblGrid>
              <a:tr h="1445140">
                <a:tc>
                  <a:txBody>
                    <a:bodyPr/>
                    <a:lstStyle/>
                    <a:p>
                      <a:r>
                        <a:rPr lang="en-US" sz="1700" b="1" dirty="0"/>
                        <a:t>Questions </a:t>
                      </a:r>
                    </a:p>
                  </a:txBody>
                  <a:tcPr marL="145204" marR="145204" marT="72602" marB="72602" anchor="ctr">
                    <a:solidFill>
                      <a:schemeClr val="accent1">
                        <a:lumMod val="60000"/>
                        <a:lumOff val="40000"/>
                      </a:schemeClr>
                    </a:solidFill>
                  </a:tcPr>
                </a:tc>
                <a:tc>
                  <a:txBody>
                    <a:bodyPr/>
                    <a:lstStyle/>
                    <a:p>
                      <a:r>
                        <a:rPr lang="en-US" sz="1700" b="1" dirty="0"/>
                        <a:t>Data collection approach</a:t>
                      </a:r>
                    </a:p>
                  </a:txBody>
                  <a:tcPr marL="145204" marR="145204" marT="72602" marB="72602" anchor="ctr">
                    <a:solidFill>
                      <a:schemeClr val="accent1">
                        <a:lumMod val="60000"/>
                        <a:lumOff val="40000"/>
                      </a:schemeClr>
                    </a:solidFill>
                  </a:tcPr>
                </a:tc>
                <a:tc>
                  <a:txBody>
                    <a:bodyPr/>
                    <a:lstStyle/>
                    <a:p>
                      <a:r>
                        <a:rPr lang="en-US" sz="1700" b="1" dirty="0"/>
                        <a:t>Target sample population </a:t>
                      </a:r>
                    </a:p>
                  </a:txBody>
                  <a:tcPr marL="145204" marR="145204" marT="72602" marB="72602" anchor="ct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t>Preliminary data collection tasks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collection (who is responsible and timeline) </a:t>
                      </a:r>
                    </a:p>
                  </a:txBody>
                  <a:tcPr marL="145204" marR="145204" marT="72602" marB="72602" anchor="ctr">
                    <a:solidFill>
                      <a:schemeClr val="accent1">
                        <a:lumMod val="60000"/>
                        <a:lumOff val="40000"/>
                      </a:schemeClr>
                    </a:solidFill>
                  </a:tcPr>
                </a:tc>
                <a:tc>
                  <a:txBody>
                    <a:bodyPr/>
                    <a:lstStyle/>
                    <a:p>
                      <a:r>
                        <a:rPr lang="en-US" sz="1700" b="1" dirty="0"/>
                        <a:t>Data analysis and summary (who is responsible and data collection) </a:t>
                      </a:r>
                    </a:p>
                  </a:txBody>
                  <a:tcPr marL="145204" marR="145204" marT="72602" marB="72602" anchor="ctr">
                    <a:solidFill>
                      <a:schemeClr val="accent1">
                        <a:lumMod val="60000"/>
                        <a:lumOff val="40000"/>
                      </a:schemeClr>
                    </a:solidFill>
                  </a:tcPr>
                </a:tc>
                <a:extLst>
                  <a:ext uri="{0D108BD9-81ED-4DB2-BD59-A6C34878D82A}">
                    <a16:rowId xmlns:a16="http://schemas.microsoft.com/office/drawing/2014/main" val="205016217"/>
                  </a:ext>
                </a:extLst>
              </a:tr>
              <a:tr h="1884363">
                <a:tc>
                  <a:txBody>
                    <a:bodyPr/>
                    <a:lstStyle/>
                    <a:p>
                      <a:pPr marL="0" indent="0">
                        <a:buFont typeface="Arial" panose="020B0604020202020204" pitchFamily="34" charset="0"/>
                        <a:buNone/>
                      </a:pPr>
                      <a:r>
                        <a:rPr lang="en-US" sz="1400" i="1" dirty="0"/>
                        <a:t>What barriers exist for youth who are homeless to access mental health resources? </a:t>
                      </a:r>
                    </a:p>
                  </a:txBody>
                  <a:tcPr marL="145204" marR="145204" marT="72602" marB="726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Interviews </a:t>
                      </a:r>
                    </a:p>
                    <a:p>
                      <a:endParaRPr lang="en-US" sz="2000" i="1" dirty="0"/>
                    </a:p>
                  </a:txBody>
                  <a:tcPr marL="145204" marR="145204" marT="72602" marB="7260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t>At least five students ages 15–19 identified in student records as youth who are homeless. </a:t>
                      </a:r>
                    </a:p>
                  </a:txBody>
                  <a:tcPr marL="145204" marR="145204" marT="72602" marB="72602"/>
                </a:tc>
                <a:tc>
                  <a:txBody>
                    <a:bodyPr/>
                    <a:lstStyle/>
                    <a:p>
                      <a:pPr marL="137160" indent="-137160">
                        <a:buFont typeface="Arial" panose="020B0604020202020204" pitchFamily="34" charset="0"/>
                        <a:buChar char="•"/>
                      </a:pPr>
                      <a:r>
                        <a:rPr lang="en-US" sz="1400" i="1" dirty="0"/>
                        <a:t>Gerardo will submit data collection request the district office and request administrative data to identify students (Week 1). </a:t>
                      </a:r>
                    </a:p>
                    <a:p>
                      <a:pPr marL="137160" indent="-137160">
                        <a:buFont typeface="Arial" panose="020B0604020202020204" pitchFamily="34" charset="0"/>
                        <a:buChar char="•"/>
                      </a:pPr>
                      <a:r>
                        <a:rPr lang="en-US" sz="1400" i="1" dirty="0"/>
                        <a:t>Mattie will develop interview protocol (Week 1) </a:t>
                      </a:r>
                    </a:p>
                    <a:p>
                      <a:pPr marL="137160" indent="-137160">
                        <a:buFont typeface="Arial" panose="020B0604020202020204" pitchFamily="34" charset="0"/>
                        <a:buChar char="•"/>
                      </a:pPr>
                      <a:r>
                        <a:rPr lang="en-US" sz="1400" i="1" dirty="0"/>
                        <a:t>Full group revisions of protocol (Week 2)</a:t>
                      </a:r>
                    </a:p>
                  </a:txBody>
                  <a:tcPr marL="145204" marR="145204" marT="72602" marB="72602"/>
                </a:tc>
                <a:tc>
                  <a:txBody>
                    <a:bodyPr/>
                    <a:lstStyle/>
                    <a:p>
                      <a:pPr marL="137160" indent="-137160">
                        <a:buFont typeface="Arial" panose="020B0604020202020204" pitchFamily="34" charset="0"/>
                        <a:buChar char="•"/>
                      </a:pPr>
                      <a:r>
                        <a:rPr lang="en-US" sz="1400" i="1" dirty="0"/>
                        <a:t>Mattie will interview three students </a:t>
                      </a:r>
                      <a:br>
                        <a:rPr lang="en-US" sz="1400" i="1" dirty="0"/>
                      </a:br>
                      <a:r>
                        <a:rPr lang="en-US" sz="1400" i="1" dirty="0"/>
                        <a:t>(Weeks 3–4) </a:t>
                      </a:r>
                    </a:p>
                    <a:p>
                      <a:pPr marL="137160" indent="-137160">
                        <a:buFont typeface="Arial" panose="020B0604020202020204" pitchFamily="34" charset="0"/>
                        <a:buChar char="•"/>
                      </a:pPr>
                      <a:r>
                        <a:rPr lang="en-US" sz="1400" i="1" dirty="0"/>
                        <a:t>Gerardo will interview two students </a:t>
                      </a:r>
                      <a:br>
                        <a:rPr lang="en-US" sz="1400" i="1" dirty="0"/>
                      </a:br>
                      <a:r>
                        <a:rPr lang="en-US" sz="1400" i="1" dirty="0"/>
                        <a:t>(Weeks 3–4) </a:t>
                      </a:r>
                    </a:p>
                    <a:p>
                      <a:pPr marL="137160" indent="-137160">
                        <a:buFont typeface="Arial" panose="020B0604020202020204" pitchFamily="34" charset="0"/>
                        <a:buChar char="•"/>
                      </a:pPr>
                      <a:r>
                        <a:rPr lang="en-US" sz="1400" i="1" dirty="0"/>
                        <a:t>Gerardo will send recording for transcription. </a:t>
                      </a:r>
                    </a:p>
                  </a:txBody>
                  <a:tcPr marL="145204" marR="145204" marT="72602" marB="72602"/>
                </a:tc>
                <a:tc>
                  <a:txBody>
                    <a:bodyPr/>
                    <a:lstStyle/>
                    <a:p>
                      <a:pPr marL="137160" indent="-137160">
                        <a:buFont typeface="Arial" panose="020B0604020202020204" pitchFamily="34" charset="0"/>
                        <a:buChar char="•"/>
                      </a:pPr>
                      <a:r>
                        <a:rPr lang="en-US" sz="1400" i="1" dirty="0"/>
                        <a:t>Mattie creates codebook (Week 3) </a:t>
                      </a:r>
                    </a:p>
                    <a:p>
                      <a:pPr marL="137160" indent="-137160">
                        <a:buFont typeface="Arial" panose="020B0604020202020204" pitchFamily="34" charset="0"/>
                        <a:buChar char="•"/>
                      </a:pPr>
                      <a:r>
                        <a:rPr lang="en-US" sz="1400" i="1" dirty="0"/>
                        <a:t>Mattie and Gerardo code transcripts and conduct analysis (Weeks 4–5) </a:t>
                      </a:r>
                    </a:p>
                    <a:p>
                      <a:pPr marL="137160" indent="-137160">
                        <a:buFont typeface="Arial" panose="020B0604020202020204" pitchFamily="34" charset="0"/>
                        <a:buChar char="•"/>
                      </a:pPr>
                      <a:r>
                        <a:rPr lang="en-US" sz="1400" i="1" dirty="0"/>
                        <a:t>Mattie drafts report (Week 6) </a:t>
                      </a:r>
                    </a:p>
                    <a:p>
                      <a:pPr marL="137160" indent="-137160">
                        <a:buFont typeface="Arial" panose="020B0604020202020204" pitchFamily="34" charset="0"/>
                        <a:buChar char="•"/>
                      </a:pPr>
                      <a:r>
                        <a:rPr lang="en-US" sz="1400" i="1" dirty="0"/>
                        <a:t>Full team review </a:t>
                      </a:r>
                      <a:br>
                        <a:rPr lang="en-US" sz="1400" i="1" dirty="0"/>
                      </a:br>
                      <a:r>
                        <a:rPr lang="en-US" sz="1400" i="1" dirty="0"/>
                        <a:t>(Week 7) </a:t>
                      </a:r>
                    </a:p>
                  </a:txBody>
                  <a:tcPr marL="145204" marR="145204" marT="72602" marB="72602"/>
                </a:tc>
                <a:extLst>
                  <a:ext uri="{0D108BD9-81ED-4DB2-BD59-A6C34878D82A}">
                    <a16:rowId xmlns:a16="http://schemas.microsoft.com/office/drawing/2014/main" val="2110505294"/>
                  </a:ext>
                </a:extLst>
              </a:tr>
            </a:tbl>
          </a:graphicData>
        </a:graphic>
      </p:graphicFrame>
      <p:sp>
        <p:nvSpPr>
          <p:cNvPr id="10" name="TextBox 9">
            <a:extLst>
              <a:ext uri="{FF2B5EF4-FFF2-40B4-BE49-F238E27FC236}">
                <a16:creationId xmlns:a16="http://schemas.microsoft.com/office/drawing/2014/main" id="{6B465468-F082-45A4-9AE4-68708DA57A78}"/>
              </a:ext>
            </a:extLst>
          </p:cNvPr>
          <p:cNvSpPr txBox="1"/>
          <p:nvPr/>
        </p:nvSpPr>
        <p:spPr>
          <a:xfrm>
            <a:off x="729246" y="2109660"/>
            <a:ext cx="4393260" cy="383243"/>
          </a:xfrm>
          <a:prstGeom prst="rect">
            <a:avLst/>
          </a:prstGeom>
          <a:noFill/>
        </p:spPr>
        <p:txBody>
          <a:bodyPr wrap="square" rtlCol="0">
            <a:spAutoFit/>
          </a:bodyPr>
          <a:lstStyle/>
          <a:p>
            <a:r>
              <a:rPr lang="en-US" dirty="0"/>
              <a:t>Example New Data Collection Table </a:t>
            </a:r>
          </a:p>
        </p:txBody>
      </p:sp>
      <p:sp>
        <p:nvSpPr>
          <p:cNvPr id="11" name="Slide Number Placeholder 10">
            <a:extLst>
              <a:ext uri="{FF2B5EF4-FFF2-40B4-BE49-F238E27FC236}">
                <a16:creationId xmlns:a16="http://schemas.microsoft.com/office/drawing/2014/main" id="{2B6B1111-2F12-4D64-AC1F-846D556E5388}"/>
              </a:ext>
            </a:extLst>
          </p:cNvPr>
          <p:cNvSpPr>
            <a:spLocks noGrp="1"/>
          </p:cNvSpPr>
          <p:nvPr>
            <p:ph type="sldNum" sz="quarter" idx="12"/>
          </p:nvPr>
        </p:nvSpPr>
        <p:spPr/>
        <p:txBody>
          <a:bodyPr/>
          <a:lstStyle/>
          <a:p>
            <a:fld id="{A619C4B4-FDD2-452F-A655-398F3EC65D4D}" type="slidenum">
              <a:rPr lang="en-US" smtClean="0"/>
              <a:t>50</a:t>
            </a:fld>
            <a:endParaRPr lang="en-US" dirty="0"/>
          </a:p>
        </p:txBody>
      </p:sp>
    </p:spTree>
    <p:extLst>
      <p:ext uri="{BB962C8B-B14F-4D97-AF65-F5344CB8AC3E}">
        <p14:creationId xmlns:p14="http://schemas.microsoft.com/office/powerpoint/2010/main" val="726970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72A1-728C-4ABA-98A9-EF59D234D7E2}"/>
              </a:ext>
            </a:extLst>
          </p:cNvPr>
          <p:cNvSpPr>
            <a:spLocks noGrp="1"/>
          </p:cNvSpPr>
          <p:nvPr>
            <p:ph type="title"/>
          </p:nvPr>
        </p:nvSpPr>
        <p:spPr>
          <a:xfrm>
            <a:off x="5297762" y="329184"/>
            <a:ext cx="6251110" cy="1783080"/>
          </a:xfrm>
        </p:spPr>
        <p:txBody>
          <a:bodyPr anchor="b">
            <a:normAutofit/>
          </a:bodyPr>
          <a:lstStyle/>
          <a:p>
            <a:r>
              <a:rPr lang="en-US" sz="5400" dirty="0"/>
              <a:t>Next Steps </a:t>
            </a:r>
          </a:p>
        </p:txBody>
      </p:sp>
      <p:sp>
        <p:nvSpPr>
          <p:cNvPr id="3" name="Content Placeholder 2">
            <a:extLst>
              <a:ext uri="{FF2B5EF4-FFF2-40B4-BE49-F238E27FC236}">
                <a16:creationId xmlns:a16="http://schemas.microsoft.com/office/drawing/2014/main" id="{2B855D08-FB20-40A7-B4AD-A89CA21E7B42}"/>
              </a:ext>
            </a:extLst>
          </p:cNvPr>
          <p:cNvSpPr>
            <a:spLocks noGrp="1"/>
          </p:cNvSpPr>
          <p:nvPr>
            <p:ph idx="1"/>
          </p:nvPr>
        </p:nvSpPr>
        <p:spPr>
          <a:xfrm>
            <a:off x="5297762" y="2706624"/>
            <a:ext cx="6251110" cy="3483864"/>
          </a:xfrm>
        </p:spPr>
        <p:txBody>
          <a:bodyPr>
            <a:normAutofit/>
          </a:bodyPr>
          <a:lstStyle/>
          <a:p>
            <a:pPr marL="0" indent="0">
              <a:buNone/>
            </a:pPr>
            <a:r>
              <a:rPr lang="en-US" sz="1900" b="1" dirty="0"/>
              <a:t>Now that your data collection plan is established, discuss the following: </a:t>
            </a:r>
          </a:p>
          <a:p>
            <a:r>
              <a:rPr lang="en-US" sz="1900" dirty="0"/>
              <a:t>How frequently will you check in on data collection teams? </a:t>
            </a:r>
          </a:p>
          <a:p>
            <a:r>
              <a:rPr lang="en-US" sz="1900" dirty="0"/>
              <a:t>How will you share findings across data collection activities—Memo? Graphs? Presentation slide deck?</a:t>
            </a:r>
          </a:p>
          <a:p>
            <a:r>
              <a:rPr lang="en-US" sz="1900" dirty="0"/>
              <a:t>Who will you share findings outside your data collection teams? </a:t>
            </a:r>
          </a:p>
          <a:p>
            <a:pPr marL="0" indent="0">
              <a:buNone/>
            </a:pPr>
            <a:r>
              <a:rPr lang="en-US" sz="1900" b="1" dirty="0"/>
              <a:t>Review the appendix.</a:t>
            </a:r>
          </a:p>
          <a:p>
            <a:pPr marL="0" indent="0">
              <a:buNone/>
            </a:pPr>
            <a:r>
              <a:rPr lang="en-US" sz="1900" dirty="0"/>
              <a:t>The appendix includes tips and best practices for data collection. </a:t>
            </a:r>
          </a:p>
          <a:p>
            <a:pPr marL="0" indent="0">
              <a:buNone/>
            </a:pPr>
            <a:endParaRPr lang="en-US" sz="1900" dirty="0"/>
          </a:p>
        </p:txBody>
      </p:sp>
      <p:pic>
        <p:nvPicPr>
          <p:cNvPr id="12" name="Picture 11" descr="Magnifying glass showing decling performance">
            <a:extLst>
              <a:ext uri="{FF2B5EF4-FFF2-40B4-BE49-F238E27FC236}">
                <a16:creationId xmlns:a16="http://schemas.microsoft.com/office/drawing/2014/main" id="{25E15AB7-6859-4343-A0D0-632956EF2492}"/>
              </a:ext>
            </a:extLst>
          </p:cNvPr>
          <p:cNvPicPr>
            <a:picLocks noChangeAspect="1"/>
          </p:cNvPicPr>
          <p:nvPr/>
        </p:nvPicPr>
        <p:blipFill rotWithShape="1">
          <a:blip r:embed="rId2"/>
          <a:srcRect l="12091" r="4257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 name="Slide Number Placeholder 3">
            <a:extLst>
              <a:ext uri="{FF2B5EF4-FFF2-40B4-BE49-F238E27FC236}">
                <a16:creationId xmlns:a16="http://schemas.microsoft.com/office/drawing/2014/main" id="{247D11A1-F804-4EBC-82DC-7B3AF57E73B7}"/>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51</a:t>
            </a:fld>
            <a:endParaRPr lang="en-US" dirty="0"/>
          </a:p>
        </p:txBody>
      </p:sp>
    </p:spTree>
    <p:extLst>
      <p:ext uri="{BB962C8B-B14F-4D97-AF65-F5344CB8AC3E}">
        <p14:creationId xmlns:p14="http://schemas.microsoft.com/office/powerpoint/2010/main" val="2502029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5" descr="Glasses on top of a book">
            <a:extLst>
              <a:ext uri="{FF2B5EF4-FFF2-40B4-BE49-F238E27FC236}">
                <a16:creationId xmlns:a16="http://schemas.microsoft.com/office/drawing/2014/main" id="{A3631B3A-DD95-42B2-94ED-8B8216749DAF}"/>
              </a:ext>
            </a:extLst>
          </p:cNvPr>
          <p:cNvPicPr>
            <a:picLocks noChangeAspect="1"/>
          </p:cNvPicPr>
          <p:nvPr/>
        </p:nvPicPr>
        <p:blipFill rotWithShape="1">
          <a:blip r:embed="rId2"/>
          <a:srcRect l="10783" r="5476" b="-1"/>
          <a:stretch/>
        </p:blipFill>
        <p:spPr>
          <a:xfrm>
            <a:off x="-2" y="10"/>
            <a:ext cx="8668512" cy="6857990"/>
          </a:xfrm>
          <a:prstGeom prst="rect">
            <a:avLst/>
          </a:prstGeom>
        </p:spPr>
      </p:pic>
      <p:sp>
        <p:nvSpPr>
          <p:cNvPr id="19" name="Rectangle 11">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53AFBE-04D1-4EA2-8F6A-14B81842771F}"/>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t>Module 4: Bringing It All Together</a:t>
            </a:r>
            <a:br>
              <a:rPr lang="en-US" sz="4800" dirty="0"/>
            </a:br>
            <a:endParaRPr lang="en-US" sz="4800" dirty="0"/>
          </a:p>
        </p:txBody>
      </p:sp>
      <p:sp>
        <p:nvSpPr>
          <p:cNvPr id="3" name="Text Placeholder 2">
            <a:extLst>
              <a:ext uri="{FF2B5EF4-FFF2-40B4-BE49-F238E27FC236}">
                <a16:creationId xmlns:a16="http://schemas.microsoft.com/office/drawing/2014/main" id="{9F3EE30A-B257-4C32-9BC7-12D7173064CC}"/>
              </a:ext>
            </a:extLst>
          </p:cNvPr>
          <p:cNvSpPr>
            <a:spLocks noGrp="1"/>
          </p:cNvSpPr>
          <p:nvPr>
            <p:ph type="body" idx="1"/>
          </p:nvPr>
        </p:nvSpPr>
        <p:spPr>
          <a:xfrm>
            <a:off x="7848600" y="4872922"/>
            <a:ext cx="4023360" cy="1208141"/>
          </a:xfrm>
        </p:spPr>
        <p:txBody>
          <a:bodyPr vert="horz" lIns="91440" tIns="45720" rIns="91440" bIns="45720" rtlCol="0">
            <a:normAutofit/>
          </a:bodyPr>
          <a:lstStyle/>
          <a:p>
            <a:r>
              <a:rPr lang="en-US" sz="2000" dirty="0">
                <a:solidFill>
                  <a:schemeClr val="tx1"/>
                </a:solidFill>
              </a:rPr>
              <a:t>Learning from what we found </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122262"/>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42DBF67-2951-4335-8D34-4BA951704149}"/>
              </a:ext>
            </a:extLst>
          </p:cNvPr>
          <p:cNvSpPr>
            <a:spLocks noGrp="1"/>
          </p:cNvSpPr>
          <p:nvPr>
            <p:ph type="title"/>
          </p:nvPr>
        </p:nvSpPr>
        <p:spPr>
          <a:xfrm>
            <a:off x="1115568" y="548640"/>
            <a:ext cx="10168128" cy="1179576"/>
          </a:xfrm>
        </p:spPr>
        <p:txBody>
          <a:bodyPr>
            <a:normAutofit/>
          </a:bodyPr>
          <a:lstStyle/>
          <a:p>
            <a:r>
              <a:rPr lang="en-US" sz="4000" dirty="0"/>
              <a:t>Sharing Findings</a:t>
            </a: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0B0E3228-1DF5-4590-87BC-3DAC7A4CA1DF}"/>
              </a:ext>
            </a:extLst>
          </p:cNvPr>
          <p:cNvSpPr>
            <a:spLocks noGrp="1"/>
          </p:cNvSpPr>
          <p:nvPr>
            <p:ph idx="1"/>
          </p:nvPr>
        </p:nvSpPr>
        <p:spPr>
          <a:xfrm>
            <a:off x="1115568" y="2481943"/>
            <a:ext cx="10168128" cy="3695020"/>
          </a:xfrm>
        </p:spPr>
        <p:txBody>
          <a:bodyPr>
            <a:normAutofit/>
          </a:bodyPr>
          <a:lstStyle/>
          <a:p>
            <a:pPr marL="0" indent="0">
              <a:buNone/>
            </a:pPr>
            <a:r>
              <a:rPr lang="en-US" sz="2200" i="1" dirty="0"/>
              <a:t>Allow a few hours for sharing and reflection. </a:t>
            </a:r>
          </a:p>
          <a:p>
            <a:pPr marL="514350" indent="-514350">
              <a:buFont typeface="+mj-lt"/>
              <a:buAutoNum type="arabicPeriod"/>
            </a:pPr>
            <a:r>
              <a:rPr lang="en-US" sz="2200" b="1" dirty="0"/>
              <a:t>Return to your original Community Resources Chart and discuss the following with your small group: </a:t>
            </a:r>
          </a:p>
          <a:p>
            <a:pPr lvl="1"/>
            <a:r>
              <a:rPr lang="en-US" sz="2200" dirty="0"/>
              <a:t>What have you learned? </a:t>
            </a:r>
          </a:p>
          <a:p>
            <a:pPr lvl="1"/>
            <a:r>
              <a:rPr lang="en-US" sz="2200" dirty="0"/>
              <a:t>What was surprising? </a:t>
            </a:r>
          </a:p>
          <a:p>
            <a:pPr lvl="1"/>
            <a:r>
              <a:rPr lang="en-US" sz="2200" dirty="0"/>
              <a:t>What assumptions were verified? Which were challenged? </a:t>
            </a:r>
          </a:p>
          <a:p>
            <a:pPr marL="514350" indent="-514350">
              <a:buFont typeface="+mj-lt"/>
              <a:buAutoNum type="arabicPeriod"/>
            </a:pPr>
            <a:r>
              <a:rPr lang="en-US" sz="2200" b="1" dirty="0"/>
              <a:t>Using your Community Resources Chart and a summary of findings from your research as a guide, share your research findings and reflections with the groups of stakeholders and decision makers. </a:t>
            </a:r>
          </a:p>
        </p:txBody>
      </p:sp>
      <p:sp>
        <p:nvSpPr>
          <p:cNvPr id="4" name="Slide Number Placeholder 3">
            <a:extLst>
              <a:ext uri="{FF2B5EF4-FFF2-40B4-BE49-F238E27FC236}">
                <a16:creationId xmlns:a16="http://schemas.microsoft.com/office/drawing/2014/main" id="{B1C198F0-C20D-4C2D-BDE3-904F565E3715}"/>
              </a:ext>
            </a:extLst>
          </p:cNvPr>
          <p:cNvSpPr>
            <a:spLocks noGrp="1"/>
          </p:cNvSpPr>
          <p:nvPr>
            <p:ph type="sldNum" sz="quarter" idx="12"/>
          </p:nvPr>
        </p:nvSpPr>
        <p:spPr>
          <a:xfrm>
            <a:off x="8540496" y="6356350"/>
            <a:ext cx="2743200" cy="365125"/>
          </a:xfrm>
        </p:spPr>
        <p:txBody>
          <a:bodyPr>
            <a:normAutofit/>
          </a:bodyPr>
          <a:lstStyle/>
          <a:p>
            <a:pPr>
              <a:spcAft>
                <a:spcPts val="600"/>
              </a:spcAft>
            </a:pPr>
            <a:fld id="{A619C4B4-FDD2-452F-A655-398F3EC65D4D}" type="slidenum">
              <a:rPr lang="en-US">
                <a:solidFill>
                  <a:schemeClr val="tx1">
                    <a:lumMod val="50000"/>
                    <a:lumOff val="50000"/>
                  </a:schemeClr>
                </a:solidFill>
              </a:rPr>
              <a:pPr>
                <a:spcAft>
                  <a:spcPts val="600"/>
                </a:spcAft>
              </a:pPr>
              <a:t>53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12378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103A97-F855-4C2D-B79C-100DA824B018}"/>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Whole-Group Reflection </a:t>
            </a:r>
          </a:p>
        </p:txBody>
      </p:sp>
      <p:sp>
        <p:nvSpPr>
          <p:cNvPr id="13" name="Graphic 11" hidden="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5" name="Graphic 12" hidden="1">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DA1D8EAE-EB61-449A-BD00-3F3BAC0D39F7}"/>
              </a:ext>
            </a:extLst>
          </p:cNvPr>
          <p:cNvSpPr>
            <a:spLocks noGrp="1"/>
          </p:cNvSpPr>
          <p:nvPr>
            <p:ph idx="1"/>
          </p:nvPr>
        </p:nvSpPr>
        <p:spPr>
          <a:xfrm>
            <a:off x="6297233" y="518400"/>
            <a:ext cx="4771607" cy="5837949"/>
          </a:xfrm>
        </p:spPr>
        <p:txBody>
          <a:bodyPr anchor="ctr">
            <a:normAutofit/>
          </a:bodyPr>
          <a:lstStyle/>
          <a:p>
            <a:pPr marL="0" indent="0">
              <a:buNone/>
            </a:pPr>
            <a:r>
              <a:rPr lang="en-US" sz="2400" b="1" dirty="0">
                <a:solidFill>
                  <a:schemeClr val="tx1">
                    <a:alpha val="80000"/>
                  </a:schemeClr>
                </a:solidFill>
              </a:rPr>
              <a:t>Use the following prompts for your group discussion: </a:t>
            </a:r>
          </a:p>
          <a:p>
            <a:r>
              <a:rPr lang="en-US" sz="2400" dirty="0">
                <a:solidFill>
                  <a:schemeClr val="tx1">
                    <a:alpha val="80000"/>
                  </a:schemeClr>
                </a:solidFill>
              </a:rPr>
              <a:t>What surprised you the most about the findings? </a:t>
            </a:r>
          </a:p>
          <a:p>
            <a:r>
              <a:rPr lang="en-US" sz="2400" dirty="0">
                <a:solidFill>
                  <a:schemeClr val="tx1">
                    <a:alpha val="80000"/>
                  </a:schemeClr>
                </a:solidFill>
              </a:rPr>
              <a:t>What questions did the findings raise for you? </a:t>
            </a:r>
          </a:p>
          <a:p>
            <a:r>
              <a:rPr lang="en-US" sz="2400" dirty="0">
                <a:solidFill>
                  <a:schemeClr val="tx1">
                    <a:alpha val="80000"/>
                  </a:schemeClr>
                </a:solidFill>
              </a:rPr>
              <a:t>What are areas for improvement in resources? </a:t>
            </a:r>
          </a:p>
          <a:p>
            <a:r>
              <a:rPr lang="en-US" sz="2400" dirty="0">
                <a:solidFill>
                  <a:schemeClr val="tx1">
                    <a:alpha val="80000"/>
                  </a:schemeClr>
                </a:solidFill>
              </a:rPr>
              <a:t>Are any resources not being leveraged appropriately? </a:t>
            </a:r>
          </a:p>
          <a:p>
            <a:r>
              <a:rPr lang="en-US" sz="2400" dirty="0">
                <a:solidFill>
                  <a:schemeClr val="tx1">
                    <a:alpha val="80000"/>
                  </a:schemeClr>
                </a:solidFill>
              </a:rPr>
              <a:t>Are there priority areas for improvement that strike you given  findings? </a:t>
            </a:r>
          </a:p>
          <a:p>
            <a:endParaRPr lang="en-US" sz="2000" dirty="0">
              <a:solidFill>
                <a:schemeClr val="tx1">
                  <a:alpha val="80000"/>
                </a:schemeClr>
              </a:solidFill>
            </a:endParaRPr>
          </a:p>
        </p:txBody>
      </p:sp>
      <p:sp>
        <p:nvSpPr>
          <p:cNvPr id="17" name="Graphic 10" hidden="1">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40763C72-3C0A-428D-8375-C9FCEC42F2F5}"/>
              </a:ext>
            </a:extLst>
          </p:cNvPr>
          <p:cNvSpPr>
            <a:spLocks noGrp="1"/>
          </p:cNvSpPr>
          <p:nvPr>
            <p:ph type="sldNum" sz="quarter" idx="12"/>
          </p:nvPr>
        </p:nvSpPr>
        <p:spPr>
          <a:xfrm>
            <a:off x="8610600" y="6356350"/>
            <a:ext cx="2743200" cy="365125"/>
          </a:xfrm>
        </p:spPr>
        <p:txBody>
          <a:bodyPr>
            <a:normAutofit/>
          </a:bodyPr>
          <a:lstStyle/>
          <a:p>
            <a:pPr>
              <a:spcAft>
                <a:spcPts val="600"/>
              </a:spcAft>
            </a:pPr>
            <a:fld id="{A619C4B4-FDD2-452F-A655-398F3EC65D4D}" type="slidenum">
              <a:rPr lang="en-US">
                <a:solidFill>
                  <a:schemeClr val="tx1">
                    <a:alpha val="60000"/>
                  </a:schemeClr>
                </a:solidFill>
              </a:rPr>
              <a:pPr>
                <a:spcAft>
                  <a:spcPts val="600"/>
                </a:spcAft>
              </a:pPr>
              <a:t>54</a:t>
            </a:fld>
            <a:endParaRPr lang="en-US" dirty="0">
              <a:solidFill>
                <a:schemeClr val="tx1">
                  <a:alpha val="60000"/>
                </a:schemeClr>
              </a:solidFill>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87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3CE7-6217-4DBE-B84C-334FE47C9FD4}"/>
              </a:ext>
            </a:extLst>
          </p:cNvPr>
          <p:cNvSpPr>
            <a:spLocks noGrp="1"/>
          </p:cNvSpPr>
          <p:nvPr>
            <p:ph type="title"/>
          </p:nvPr>
        </p:nvSpPr>
        <p:spPr>
          <a:xfrm>
            <a:off x="4965430" y="629268"/>
            <a:ext cx="6586491" cy="1286160"/>
          </a:xfrm>
        </p:spPr>
        <p:txBody>
          <a:bodyPr anchor="b">
            <a:normAutofit/>
          </a:bodyPr>
          <a:lstStyle/>
          <a:p>
            <a:r>
              <a:rPr lang="en-US" sz="4100" dirty="0"/>
              <a:t>Identifying Needed Resources</a:t>
            </a:r>
          </a:p>
        </p:txBody>
      </p:sp>
      <p:sp>
        <p:nvSpPr>
          <p:cNvPr id="3" name="Text Placeholder 2">
            <a:extLst>
              <a:ext uri="{FF2B5EF4-FFF2-40B4-BE49-F238E27FC236}">
                <a16:creationId xmlns:a16="http://schemas.microsoft.com/office/drawing/2014/main" id="{5C8A4B76-7E7C-460F-92EA-E735C92D9856}"/>
              </a:ext>
            </a:extLst>
          </p:cNvPr>
          <p:cNvSpPr>
            <a:spLocks noGrp="1"/>
          </p:cNvSpPr>
          <p:nvPr>
            <p:ph type="body" sz="quarter" idx="4294967295"/>
          </p:nvPr>
        </p:nvSpPr>
        <p:spPr>
          <a:xfrm>
            <a:off x="4965431" y="2438400"/>
            <a:ext cx="6586489" cy="3785419"/>
          </a:xfrm>
        </p:spPr>
        <p:txBody>
          <a:bodyPr vert="horz" lIns="91440" tIns="45720" rIns="91440" bIns="45720" rtlCol="0" anchor="t">
            <a:normAutofit/>
          </a:bodyPr>
          <a:lstStyle/>
          <a:p>
            <a:pPr marL="0" indent="0">
              <a:spcBef>
                <a:spcPts val="600"/>
              </a:spcBef>
              <a:buNone/>
            </a:pPr>
            <a:r>
              <a:rPr lang="en-US" sz="2000" b="1" dirty="0"/>
              <a:t>Reflecting on the research findings and group discussion, identify next steps and develop a plan for action. </a:t>
            </a:r>
          </a:p>
          <a:p>
            <a:pPr marL="342900" indent="-342900">
              <a:spcBef>
                <a:spcPts val="600"/>
              </a:spcBef>
              <a:buFont typeface="+mj-lt"/>
              <a:buAutoNum type="arabicPeriod"/>
            </a:pPr>
            <a:r>
              <a:rPr lang="en-US" sz="2000" dirty="0"/>
              <a:t>Given your findings, what needs have you identified to improve resources for all adolescents that you serve? Record these action steps in alignment with the adolescent subgroups that you serve (e.g., students with disabilities, homeless, etc.). </a:t>
            </a:r>
            <a:endParaRPr lang="en-US" sz="2000" dirty="0">
              <a:cs typeface="Calibri"/>
            </a:endParaRPr>
          </a:p>
          <a:p>
            <a:pPr marL="342900" indent="-342900">
              <a:spcBef>
                <a:spcPts val="600"/>
              </a:spcBef>
              <a:buFont typeface="+mj-lt"/>
              <a:buAutoNum type="arabicPeriod"/>
            </a:pPr>
            <a:r>
              <a:rPr lang="en-US" sz="2000" dirty="0"/>
              <a:t>Discuss any associated tasks to improve resources or develop new resources. Assign specific tasks and timelines. </a:t>
            </a:r>
          </a:p>
          <a:p>
            <a:pPr marL="342900" indent="-342900">
              <a:spcBef>
                <a:spcPts val="600"/>
              </a:spcBef>
              <a:buFont typeface="+mj-lt"/>
              <a:buAutoNum type="arabicPeriod"/>
            </a:pPr>
            <a:r>
              <a:rPr lang="en-US" sz="2000" dirty="0"/>
              <a:t>What other audiences might find the information you gathered useful? How might you share it? </a:t>
            </a:r>
          </a:p>
        </p:txBody>
      </p:sp>
      <p:pic>
        <p:nvPicPr>
          <p:cNvPr id="7" name="Content Placeholder 6" descr="People working together">
            <a:extLst>
              <a:ext uri="{FF2B5EF4-FFF2-40B4-BE49-F238E27FC236}">
                <a16:creationId xmlns:a16="http://schemas.microsoft.com/office/drawing/2014/main" id="{560364AD-CEFA-4D34-A046-521FB0C96B3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792" r="39089" b="-1"/>
          <a:stretch/>
        </p:blipFill>
        <p:spPr>
          <a:xfrm>
            <a:off x="20" y="10"/>
            <a:ext cx="4635571" cy="6857990"/>
          </a:xfrm>
          <a:prstGeom prst="rect">
            <a:avLst/>
          </a:prstGeom>
          <a:effectLst/>
        </p:spPr>
      </p:pic>
      <p:cxnSp>
        <p:nvCxnSpPr>
          <p:cNvPr id="49" name="Straight Connector 4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95E50"/>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C167D8D-8101-4003-976E-2BEA93415255}"/>
              </a:ext>
            </a:extLst>
          </p:cNvPr>
          <p:cNvSpPr>
            <a:spLocks noGrp="1"/>
          </p:cNvSpPr>
          <p:nvPr>
            <p:ph type="sldNum" sz="quarter" idx="12"/>
          </p:nvPr>
        </p:nvSpPr>
        <p:spPr>
          <a:xfrm>
            <a:off x="10167042" y="6356350"/>
            <a:ext cx="1186758" cy="365125"/>
          </a:xfrm>
        </p:spPr>
        <p:txBody>
          <a:bodyPr>
            <a:normAutofit/>
          </a:bodyPr>
          <a:lstStyle/>
          <a:p>
            <a:pPr>
              <a:spcAft>
                <a:spcPts val="600"/>
              </a:spcAft>
            </a:pPr>
            <a:fld id="{BA8CF1B3-96A0-D24B-B5C9-B5B93FF4523E}" type="slidenum">
              <a:rPr lang="uk-UA"/>
              <a:pPr>
                <a:spcAft>
                  <a:spcPts val="600"/>
                </a:spcAft>
              </a:pPr>
              <a:t>55</a:t>
            </a:fld>
            <a:endParaRPr lang="uk-UA"/>
          </a:p>
        </p:txBody>
      </p:sp>
    </p:spTree>
    <p:extLst>
      <p:ext uri="{BB962C8B-B14F-4D97-AF65-F5344CB8AC3E}">
        <p14:creationId xmlns:p14="http://schemas.microsoft.com/office/powerpoint/2010/main" val="692362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s and plots layered on a blue digital screen">
            <a:extLst>
              <a:ext uri="{FF2B5EF4-FFF2-40B4-BE49-F238E27FC236}">
                <a16:creationId xmlns:a16="http://schemas.microsoft.com/office/drawing/2014/main" id="{92C060A6-83D9-4355-A9B7-C51335E3DA72}"/>
              </a:ext>
            </a:extLst>
          </p:cNvPr>
          <p:cNvPicPr>
            <a:picLocks noChangeAspect="1"/>
          </p:cNvPicPr>
          <p:nvPr/>
        </p:nvPicPr>
        <p:blipFill rotWithShape="1">
          <a:blip r:embed="rId2"/>
          <a:srcRect t="7368" r="13818" b="1723"/>
          <a:stretch/>
        </p:blipFill>
        <p:spPr>
          <a:xfrm>
            <a:off x="3523488" y="10"/>
            <a:ext cx="8668512" cy="6857990"/>
          </a:xfrm>
          <a:prstGeom prst="rect">
            <a:avLst/>
          </a:prstGeom>
        </p:spPr>
      </p:pic>
      <p:sp>
        <p:nvSpPr>
          <p:cNvPr id="15"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C0BE648-269B-4605-BFBE-9EEC330C252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dirty="0"/>
              <a:t>Appendix A. </a:t>
            </a:r>
            <a:br>
              <a:rPr lang="en-US" sz="4400" dirty="0"/>
            </a:br>
            <a:r>
              <a:rPr lang="en-US" sz="4400" dirty="0"/>
              <a:t>Qualitative and Survey Data Collection Best Practices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503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8BD91-F1FE-434E-B372-98E3C83D99BE}"/>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Interviews and Focus Groups: Developing the Protocol </a:t>
            </a:r>
          </a:p>
        </p:txBody>
      </p:sp>
      <p:pic>
        <p:nvPicPr>
          <p:cNvPr id="19" name="Picture 5" descr="Conference room table">
            <a:extLst>
              <a:ext uri="{FF2B5EF4-FFF2-40B4-BE49-F238E27FC236}">
                <a16:creationId xmlns:a16="http://schemas.microsoft.com/office/drawing/2014/main" id="{53CD0ABE-4218-421D-953C-D8EA701EB9A9}"/>
              </a:ext>
            </a:extLst>
          </p:cNvPr>
          <p:cNvPicPr>
            <a:picLocks noChangeAspect="1"/>
          </p:cNvPicPr>
          <p:nvPr/>
        </p:nvPicPr>
        <p:blipFill rotWithShape="1">
          <a:blip r:embed="rId2"/>
          <a:srcRect l="3938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A1CCC47-DBB8-4D61-A723-6D24DB03B0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619C4B4-FDD2-452F-A655-398F3EC65D4D}" type="slidenum">
              <a:rPr lang="en-US" smtClean="0">
                <a:solidFill>
                  <a:prstClr val="black">
                    <a:tint val="75000"/>
                  </a:prstClr>
                </a:solidFill>
                <a:latin typeface="Calibri" panose="020F0502020204030204"/>
              </a:rPr>
              <a:pPr>
                <a:spcAft>
                  <a:spcPts val="600"/>
                </a:spcAft>
                <a:defRPr/>
              </a:pPr>
              <a:t>57</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391113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8790D-C4D7-436B-BD30-89B88CD34958}"/>
              </a:ext>
            </a:extLst>
          </p:cNvPr>
          <p:cNvSpPr>
            <a:spLocks noGrp="1"/>
          </p:cNvSpPr>
          <p:nvPr>
            <p:ph type="title"/>
          </p:nvPr>
        </p:nvSpPr>
        <p:spPr>
          <a:xfrm>
            <a:off x="4965430" y="629268"/>
            <a:ext cx="6586491" cy="1286160"/>
          </a:xfrm>
        </p:spPr>
        <p:txBody>
          <a:bodyPr anchor="b">
            <a:noAutofit/>
          </a:bodyPr>
          <a:lstStyle/>
          <a:p>
            <a:r>
              <a:rPr lang="en-US" dirty="0"/>
              <a:t>Developing an Interview or Focus Group Protocol</a:t>
            </a:r>
          </a:p>
        </p:txBody>
      </p:sp>
      <p:sp>
        <p:nvSpPr>
          <p:cNvPr id="5" name="Text Placeholder 4">
            <a:extLst>
              <a:ext uri="{FF2B5EF4-FFF2-40B4-BE49-F238E27FC236}">
                <a16:creationId xmlns:a16="http://schemas.microsoft.com/office/drawing/2014/main" id="{1714EA2E-16C8-4C98-9F20-CE89CC333CDF}"/>
              </a:ext>
            </a:extLst>
          </p:cNvPr>
          <p:cNvSpPr>
            <a:spLocks noGrp="1"/>
          </p:cNvSpPr>
          <p:nvPr>
            <p:ph idx="1"/>
          </p:nvPr>
        </p:nvSpPr>
        <p:spPr>
          <a:xfrm>
            <a:off x="4965431" y="2438400"/>
            <a:ext cx="6586489" cy="3785419"/>
          </a:xfrm>
        </p:spPr>
        <p:txBody>
          <a:bodyPr>
            <a:normAutofit/>
          </a:bodyPr>
          <a:lstStyle/>
          <a:p>
            <a:r>
              <a:rPr lang="en-US" sz="2000" dirty="0"/>
              <a:t>Determine the research objectives.</a:t>
            </a:r>
          </a:p>
          <a:p>
            <a:r>
              <a:rPr lang="en-US" sz="2000" dirty="0"/>
              <a:t>Create an outline of relevant categories, themes, and subthemes.</a:t>
            </a:r>
          </a:p>
          <a:p>
            <a:r>
              <a:rPr lang="en-US" sz="2000" dirty="0"/>
              <a:t>Create guiding and probing questions.</a:t>
            </a:r>
          </a:p>
          <a:p>
            <a:r>
              <a:rPr lang="en-US" sz="2000" dirty="0"/>
              <a:t>Use cautions and considerations to ensure appropriate language. </a:t>
            </a:r>
          </a:p>
          <a:p>
            <a:pPr marL="0" indent="0">
              <a:buNone/>
            </a:pPr>
            <a:endParaRPr lang="en-US" sz="2000" dirty="0"/>
          </a:p>
        </p:txBody>
      </p:sp>
      <p:sp>
        <p:nvSpPr>
          <p:cNvPr id="12" name="Slide Number Placeholder 3">
            <a:extLst>
              <a:ext uri="{FF2B5EF4-FFF2-40B4-BE49-F238E27FC236}">
                <a16:creationId xmlns:a16="http://schemas.microsoft.com/office/drawing/2014/main" id="{13DFCDAE-9893-4312-AF66-E63DBF14934E}"/>
              </a:ext>
            </a:extLst>
          </p:cNvPr>
          <p:cNvSpPr>
            <a:spLocks noGrp="1"/>
          </p:cNvSpPr>
          <p:nvPr>
            <p:ph type="sldNum" sz="quarter" idx="12"/>
          </p:nvPr>
        </p:nvSpPr>
        <p:spPr>
          <a:xfrm>
            <a:off x="10167042" y="6356350"/>
            <a:ext cx="118675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A8CF1B3-96A0-D24B-B5C9-B5B93FF4523E}" type="slidenum">
              <a:rPr kumimoji="0" lang="en-US" b="0" i="0" u="none" strike="noStrike" kern="1200" cap="none" spc="0" normalizeH="0" baseline="0" noProof="0" smtClean="0">
                <a:ln>
                  <a:noFill/>
                </a:ln>
                <a:effectLst/>
                <a:uLnTx/>
                <a:uFillTx/>
                <a:ea typeface="+mn-ea"/>
                <a:cs typeface="+mn-cs"/>
              </a:rPr>
              <a:pPr marL="0" marR="0" lvl="0" indent="0" defTabSz="914400" rtl="0" eaLnBrk="1" fontAlgn="auto" latinLnBrk="0" hangingPunct="1">
                <a:spcBef>
                  <a:spcPts val="0"/>
                </a:spcBef>
                <a:spcAft>
                  <a:spcPts val="600"/>
                </a:spcAft>
                <a:buClrTx/>
                <a:buSzTx/>
                <a:buFontTx/>
                <a:buNone/>
                <a:tabLst/>
                <a:defRPr/>
              </a:pPr>
              <a:t>58</a:t>
            </a:fld>
            <a:endParaRPr kumimoji="0" lang="en-US" b="0" i="0" u="none" strike="noStrike" kern="1200" cap="none" spc="0" normalizeH="0" baseline="0" noProof="0" dirty="0">
              <a:ln>
                <a:noFill/>
              </a:ln>
              <a:effectLst/>
              <a:uLnTx/>
              <a:uFillTx/>
              <a:ea typeface="+mn-ea"/>
              <a:cs typeface="+mn-cs"/>
            </a:endParaRPr>
          </a:p>
        </p:txBody>
      </p:sp>
      <p:pic>
        <p:nvPicPr>
          <p:cNvPr id="7" name="Picture 6" descr="A picture containing using, table, holding, sitting&#10;&#10;Description automatically generated">
            <a:extLst>
              <a:ext uri="{FF2B5EF4-FFF2-40B4-BE49-F238E27FC236}">
                <a16:creationId xmlns:a16="http://schemas.microsoft.com/office/drawing/2014/main" id="{DF13389D-CDF3-404E-AB89-5CD7AB7876D9}"/>
              </a:ext>
            </a:extLst>
          </p:cNvPr>
          <p:cNvPicPr>
            <a:picLocks noChangeAspect="1"/>
          </p:cNvPicPr>
          <p:nvPr/>
        </p:nvPicPr>
        <p:blipFill rotWithShape="1">
          <a:blip r:embed="rId3">
            <a:extLst>
              <a:ext uri="{28A0092B-C50C-407E-A947-70E740481C1C}">
                <a14:useLocalDpi xmlns:a14="http://schemas.microsoft.com/office/drawing/2010/main" val="0"/>
              </a:ext>
            </a:extLst>
          </a:blip>
          <a:srcRect l="23602" r="31751" b="1"/>
          <a:stretch/>
        </p:blipFill>
        <p:spPr>
          <a:xfrm>
            <a:off x="0" y="10"/>
            <a:ext cx="4635571" cy="6857990"/>
          </a:xfrm>
          <a:prstGeom prst="rect">
            <a:avLst/>
          </a:prstGeom>
          <a:noFill/>
          <a:effectLst/>
        </p:spPr>
      </p:pic>
    </p:spTree>
    <p:extLst>
      <p:ext uri="{BB962C8B-B14F-4D97-AF65-F5344CB8AC3E}">
        <p14:creationId xmlns:p14="http://schemas.microsoft.com/office/powerpoint/2010/main" val="3089134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8790D-C4D7-436B-BD30-89B88CD34958}"/>
              </a:ext>
            </a:extLst>
          </p:cNvPr>
          <p:cNvSpPr>
            <a:spLocks noGrp="1"/>
          </p:cNvSpPr>
          <p:nvPr>
            <p:ph type="title"/>
          </p:nvPr>
        </p:nvSpPr>
        <p:spPr>
          <a:xfrm>
            <a:off x="4965430" y="908668"/>
            <a:ext cx="6586491" cy="1286160"/>
          </a:xfrm>
        </p:spPr>
        <p:txBody>
          <a:bodyPr anchor="b">
            <a:noAutofit/>
          </a:bodyPr>
          <a:lstStyle/>
          <a:p>
            <a:r>
              <a:rPr lang="en-US" dirty="0"/>
              <a:t>Developing a Semistructured Interview Protocol: General Guidance</a:t>
            </a:r>
          </a:p>
        </p:txBody>
      </p:sp>
      <p:sp>
        <p:nvSpPr>
          <p:cNvPr id="5" name="Text Placeholder 4">
            <a:extLst>
              <a:ext uri="{FF2B5EF4-FFF2-40B4-BE49-F238E27FC236}">
                <a16:creationId xmlns:a16="http://schemas.microsoft.com/office/drawing/2014/main" id="{1714EA2E-16C8-4C98-9F20-CE89CC333CDF}"/>
              </a:ext>
            </a:extLst>
          </p:cNvPr>
          <p:cNvSpPr>
            <a:spLocks noGrp="1"/>
          </p:cNvSpPr>
          <p:nvPr>
            <p:ph idx="1"/>
          </p:nvPr>
        </p:nvSpPr>
        <p:spPr>
          <a:xfrm>
            <a:off x="4965431" y="2438400"/>
            <a:ext cx="6586489" cy="3785419"/>
          </a:xfrm>
        </p:spPr>
        <p:txBody>
          <a:bodyPr>
            <a:normAutofit/>
          </a:bodyPr>
          <a:lstStyle/>
          <a:p>
            <a:pPr marL="342900" indent="-342900">
              <a:buFont typeface="Arial" panose="020B0604020202020204" pitchFamily="34" charset="0"/>
              <a:buChar char="•"/>
            </a:pPr>
            <a:r>
              <a:rPr lang="en-US" sz="2000" dirty="0"/>
              <a:t>Group questions thematically.</a:t>
            </a:r>
          </a:p>
          <a:p>
            <a:pPr marL="342900" indent="-342900">
              <a:buFont typeface="Arial" panose="020B0604020202020204" pitchFamily="34" charset="0"/>
              <a:buChar char="•"/>
            </a:pPr>
            <a:r>
              <a:rPr lang="en-US" sz="2000" dirty="0"/>
              <a:t>Look at your protocol for flow and make sure to include some space for building rapport at the beginning of the session. </a:t>
            </a:r>
          </a:p>
          <a:p>
            <a:pPr marL="342900" indent="-342900">
              <a:buFont typeface="Arial" panose="020B0604020202020204" pitchFamily="34" charset="0"/>
              <a:buChar char="•"/>
            </a:pPr>
            <a:r>
              <a:rPr lang="en-US" sz="2000" dirty="0"/>
              <a:t>Interview protocols will be longer than focus group protocols.</a:t>
            </a:r>
          </a:p>
          <a:p>
            <a:pPr marL="342900" indent="-342900">
              <a:buFont typeface="Arial" panose="020B0604020202020204" pitchFamily="34" charset="0"/>
              <a:buChar char="•"/>
            </a:pPr>
            <a:r>
              <a:rPr lang="en-US" sz="2000" dirty="0"/>
              <a:t>Consider the time you have available to conduct the interview. </a:t>
            </a:r>
          </a:p>
          <a:p>
            <a:pPr marL="0" indent="0">
              <a:buNone/>
            </a:pPr>
            <a:endParaRPr lang="en-US" sz="2000" dirty="0"/>
          </a:p>
        </p:txBody>
      </p:sp>
      <p:sp>
        <p:nvSpPr>
          <p:cNvPr id="10" name="Slide Number Placeholder 3">
            <a:extLst>
              <a:ext uri="{FF2B5EF4-FFF2-40B4-BE49-F238E27FC236}">
                <a16:creationId xmlns:a16="http://schemas.microsoft.com/office/drawing/2014/main" id="{3DE26B06-B6F2-4CD6-984A-1F76E28BCACE}"/>
              </a:ext>
            </a:extLst>
          </p:cNvPr>
          <p:cNvSpPr>
            <a:spLocks noGrp="1"/>
          </p:cNvSpPr>
          <p:nvPr>
            <p:ph type="sldNum" sz="quarter" idx="12"/>
          </p:nvPr>
        </p:nvSpPr>
        <p:spPr>
          <a:xfrm>
            <a:off x="10167042" y="6356350"/>
            <a:ext cx="118675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A8CF1B3-96A0-D24B-B5C9-B5B93FF4523E}" type="slidenum">
              <a:rPr kumimoji="0" lang="en-US" b="0" i="0" u="none" strike="noStrike" kern="1200" cap="none" spc="0" normalizeH="0" baseline="0" noProof="0" smtClean="0">
                <a:ln>
                  <a:noFill/>
                </a:ln>
                <a:effectLst/>
                <a:uLnTx/>
                <a:uFillTx/>
                <a:ea typeface="+mn-ea"/>
                <a:cs typeface="+mn-cs"/>
              </a:rPr>
              <a:pPr marL="0" marR="0" lvl="0" indent="0" defTabSz="914400" rtl="0" eaLnBrk="1" fontAlgn="auto" latinLnBrk="0" hangingPunct="1">
                <a:spcBef>
                  <a:spcPts val="0"/>
                </a:spcBef>
                <a:spcAft>
                  <a:spcPts val="600"/>
                </a:spcAft>
                <a:buClrTx/>
                <a:buSzTx/>
                <a:buFontTx/>
                <a:buNone/>
                <a:tabLst/>
                <a:defRPr/>
              </a:pPr>
              <a:t>59</a:t>
            </a:fld>
            <a:endParaRPr kumimoji="0" lang="en-US" b="0" i="0" u="none" strike="noStrike" kern="1200" cap="none" spc="0" normalizeH="0" baseline="0" noProof="0" dirty="0">
              <a:ln>
                <a:noFill/>
              </a:ln>
              <a:effectLst/>
              <a:uLnTx/>
              <a:uFillTx/>
              <a:ea typeface="+mn-ea"/>
              <a:cs typeface="+mn-cs"/>
            </a:endParaRPr>
          </a:p>
        </p:txBody>
      </p:sp>
      <p:pic>
        <p:nvPicPr>
          <p:cNvPr id="3" name="Picture 2" descr="A picture containing using, table, holding, sitting&#10;&#10;Description automatically generated">
            <a:extLst>
              <a:ext uri="{FF2B5EF4-FFF2-40B4-BE49-F238E27FC236}">
                <a16:creationId xmlns:a16="http://schemas.microsoft.com/office/drawing/2014/main" id="{339CBBA7-90DA-48FD-8F48-8A27E81BA20B}"/>
              </a:ext>
            </a:extLst>
          </p:cNvPr>
          <p:cNvPicPr>
            <a:picLocks noChangeAspect="1"/>
          </p:cNvPicPr>
          <p:nvPr/>
        </p:nvPicPr>
        <p:blipFill rotWithShape="1">
          <a:blip r:embed="rId3">
            <a:extLst>
              <a:ext uri="{28A0092B-C50C-407E-A947-70E740481C1C}">
                <a14:useLocalDpi xmlns:a14="http://schemas.microsoft.com/office/drawing/2010/main" val="0"/>
              </a:ext>
            </a:extLst>
          </a:blip>
          <a:srcRect l="23602" r="31751" b="1"/>
          <a:stretch/>
        </p:blipFill>
        <p:spPr>
          <a:xfrm>
            <a:off x="20" y="10"/>
            <a:ext cx="4635571" cy="6857990"/>
          </a:xfrm>
          <a:prstGeom prst="rect">
            <a:avLst/>
          </a:prstGeom>
          <a:noFill/>
          <a:effectLst/>
        </p:spPr>
      </p:pic>
    </p:spTree>
    <p:extLst>
      <p:ext uri="{BB962C8B-B14F-4D97-AF65-F5344CB8AC3E}">
        <p14:creationId xmlns:p14="http://schemas.microsoft.com/office/powerpoint/2010/main" val="275317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D8D1ED30-C654-4BFB-A9D5-5BE388FE154D}"/>
              </a:ext>
            </a:extLst>
          </p:cNvPr>
          <p:cNvGraphicFramePr>
            <a:graphicFrameLocks noGrp="1"/>
          </p:cNvGraphicFramePr>
          <p:nvPr>
            <p:ph idx="1"/>
            <p:extLst>
              <p:ext uri="{D42A27DB-BD31-4B8C-83A1-F6EECF244321}">
                <p14:modId xmlns:p14="http://schemas.microsoft.com/office/powerpoint/2010/main" val="15984685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B8145EB-1E33-41B7-A73D-A0889B2D0941}"/>
              </a:ext>
            </a:extLst>
          </p:cNvPr>
          <p:cNvSpPr>
            <a:spLocks noGrp="1"/>
          </p:cNvSpPr>
          <p:nvPr>
            <p:ph type="title"/>
          </p:nvPr>
        </p:nvSpPr>
        <p:spPr/>
        <p:txBody>
          <a:bodyPr lIns="0"/>
          <a:lstStyle/>
          <a:p>
            <a:r>
              <a:rPr lang="en-US" dirty="0"/>
              <a:t>By the End of This Module, You Will Have . . .</a:t>
            </a:r>
          </a:p>
        </p:txBody>
      </p:sp>
      <p:sp>
        <p:nvSpPr>
          <p:cNvPr id="6" name="Rectangle 5">
            <a:extLst>
              <a:ext uri="{FF2B5EF4-FFF2-40B4-BE49-F238E27FC236}">
                <a16:creationId xmlns:a16="http://schemas.microsoft.com/office/drawing/2014/main" id="{1DED3E01-168E-46ED-BDBA-67CBB972972C}"/>
              </a:ext>
            </a:extLst>
          </p:cNvPr>
          <p:cNvSpPr/>
          <p:nvPr/>
        </p:nvSpPr>
        <p:spPr>
          <a:xfrm>
            <a:off x="5120971" y="1825625"/>
            <a:ext cx="6232829" cy="4351337"/>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8FA6A008-EB1B-4551-BE68-2002F9537582}"/>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6</a:t>
            </a:fld>
            <a:endParaRPr lang="en-US" dirty="0"/>
          </a:p>
        </p:txBody>
      </p:sp>
    </p:spTree>
    <p:extLst>
      <p:ext uri="{BB962C8B-B14F-4D97-AF65-F5344CB8AC3E}">
        <p14:creationId xmlns:p14="http://schemas.microsoft.com/office/powerpoint/2010/main" val="2313398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8790D-C4D7-436B-BD30-89B88CD34958}"/>
              </a:ext>
            </a:extLst>
          </p:cNvPr>
          <p:cNvSpPr>
            <a:spLocks noGrp="1"/>
          </p:cNvSpPr>
          <p:nvPr>
            <p:ph type="title"/>
          </p:nvPr>
        </p:nvSpPr>
        <p:spPr>
          <a:xfrm>
            <a:off x="4965430" y="629268"/>
            <a:ext cx="6586491" cy="1286160"/>
          </a:xfrm>
        </p:spPr>
        <p:txBody>
          <a:bodyPr anchor="b">
            <a:noAutofit/>
          </a:bodyPr>
          <a:lstStyle/>
          <a:p>
            <a:r>
              <a:rPr lang="en-US" dirty="0"/>
              <a:t>Developing a Focus Group Protocol: General Guidance</a:t>
            </a:r>
          </a:p>
        </p:txBody>
      </p:sp>
      <p:sp>
        <p:nvSpPr>
          <p:cNvPr id="5" name="Text Placeholder 4">
            <a:extLst>
              <a:ext uri="{FF2B5EF4-FFF2-40B4-BE49-F238E27FC236}">
                <a16:creationId xmlns:a16="http://schemas.microsoft.com/office/drawing/2014/main" id="{1714EA2E-16C8-4C98-9F20-CE89CC333CDF}"/>
              </a:ext>
            </a:extLst>
          </p:cNvPr>
          <p:cNvSpPr>
            <a:spLocks noGrp="1"/>
          </p:cNvSpPr>
          <p:nvPr>
            <p:ph idx="1"/>
          </p:nvPr>
        </p:nvSpPr>
        <p:spPr>
          <a:xfrm>
            <a:off x="4965431" y="2438400"/>
            <a:ext cx="6586489" cy="3785419"/>
          </a:xfrm>
        </p:spPr>
        <p:txBody>
          <a:bodyPr>
            <a:normAutofit/>
          </a:bodyPr>
          <a:lstStyle/>
          <a:p>
            <a:pPr marL="342900" indent="-342900">
              <a:buFont typeface="Arial" panose="020B0604020202020204" pitchFamily="34" charset="0"/>
              <a:buChar char="•"/>
            </a:pPr>
            <a:r>
              <a:rPr lang="en-US" sz="2000" dirty="0"/>
              <a:t>Make sure to include some space at the beginning of the session for participants to build rapport with each other. </a:t>
            </a:r>
          </a:p>
          <a:p>
            <a:pPr marL="342900" indent="-342900">
              <a:buFont typeface="Arial" panose="020B0604020202020204" pitchFamily="34" charset="0"/>
              <a:buChar char="•"/>
            </a:pPr>
            <a:r>
              <a:rPr lang="en-US" sz="2000" dirty="0"/>
              <a:t>Focus group protocols will be shorter than interview protocols.</a:t>
            </a:r>
          </a:p>
          <a:p>
            <a:pPr marL="342900" indent="-342900">
              <a:buFont typeface="Arial" panose="020B0604020202020204" pitchFamily="34" charset="0"/>
              <a:buChar char="•"/>
            </a:pPr>
            <a:r>
              <a:rPr lang="en-US" sz="2000" dirty="0"/>
              <a:t>Encourage conversation in your question structure. </a:t>
            </a:r>
          </a:p>
          <a:p>
            <a:pPr marL="342900" indent="-342900">
              <a:buFont typeface="Arial" panose="020B0604020202020204" pitchFamily="34" charset="0"/>
              <a:buChar char="•"/>
            </a:pPr>
            <a:r>
              <a:rPr lang="en-US" sz="2000" dirty="0"/>
              <a:t>Avoid questions that are targeted at an individual (e.g., What does your role look like in a typical school day?).</a:t>
            </a:r>
            <a:endParaRPr lang="en-US" sz="2000" b="1" dirty="0"/>
          </a:p>
          <a:p>
            <a:pPr marL="0" indent="0">
              <a:buNone/>
            </a:pPr>
            <a:endParaRPr lang="en-US" sz="2000" dirty="0"/>
          </a:p>
        </p:txBody>
      </p:sp>
      <p:sp>
        <p:nvSpPr>
          <p:cNvPr id="10" name="Slide Number Placeholder 3">
            <a:extLst>
              <a:ext uri="{FF2B5EF4-FFF2-40B4-BE49-F238E27FC236}">
                <a16:creationId xmlns:a16="http://schemas.microsoft.com/office/drawing/2014/main" id="{3DE26B06-B6F2-4CD6-984A-1F76E28BCACE}"/>
              </a:ext>
            </a:extLst>
          </p:cNvPr>
          <p:cNvSpPr>
            <a:spLocks noGrp="1"/>
          </p:cNvSpPr>
          <p:nvPr>
            <p:ph type="sldNum" sz="quarter" idx="12"/>
          </p:nvPr>
        </p:nvSpPr>
        <p:spPr>
          <a:xfrm>
            <a:off x="10167042" y="6356350"/>
            <a:ext cx="118675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A8CF1B3-96A0-D24B-B5C9-B5B93FF4523E}" type="slidenum">
              <a:rPr kumimoji="0" lang="en-US" b="0" i="0" u="none" strike="noStrike" kern="1200" cap="none" spc="0" normalizeH="0" baseline="0" noProof="0" smtClean="0">
                <a:ln>
                  <a:noFill/>
                </a:ln>
                <a:effectLst/>
                <a:uLnTx/>
                <a:uFillTx/>
                <a:ea typeface="+mn-ea"/>
                <a:cs typeface="+mn-cs"/>
              </a:rPr>
              <a:pPr marL="0" marR="0" lvl="0" indent="0" defTabSz="914400" rtl="0" eaLnBrk="1" fontAlgn="auto" latinLnBrk="0" hangingPunct="1">
                <a:spcBef>
                  <a:spcPts val="0"/>
                </a:spcBef>
                <a:spcAft>
                  <a:spcPts val="600"/>
                </a:spcAft>
                <a:buClrTx/>
                <a:buSzTx/>
                <a:buFontTx/>
                <a:buNone/>
                <a:tabLst/>
                <a:defRPr/>
              </a:pPr>
              <a:t>60</a:t>
            </a:fld>
            <a:endParaRPr kumimoji="0" lang="en-US" b="0" i="0" u="none" strike="noStrike" kern="1200" cap="none" spc="0" normalizeH="0" baseline="0" noProof="0" dirty="0">
              <a:ln>
                <a:noFill/>
              </a:ln>
              <a:effectLst/>
              <a:uLnTx/>
              <a:uFillTx/>
              <a:ea typeface="+mn-ea"/>
              <a:cs typeface="+mn-cs"/>
            </a:endParaRPr>
          </a:p>
        </p:txBody>
      </p:sp>
      <p:pic>
        <p:nvPicPr>
          <p:cNvPr id="3" name="Picture 2" descr="A picture containing using, table, holding, sitting&#10;&#10;Description automatically generated">
            <a:extLst>
              <a:ext uri="{FF2B5EF4-FFF2-40B4-BE49-F238E27FC236}">
                <a16:creationId xmlns:a16="http://schemas.microsoft.com/office/drawing/2014/main" id="{339CBBA7-90DA-48FD-8F48-8A27E81BA20B}"/>
              </a:ext>
            </a:extLst>
          </p:cNvPr>
          <p:cNvPicPr>
            <a:picLocks noChangeAspect="1"/>
          </p:cNvPicPr>
          <p:nvPr/>
        </p:nvPicPr>
        <p:blipFill rotWithShape="1">
          <a:blip r:embed="rId3">
            <a:extLst>
              <a:ext uri="{28A0092B-C50C-407E-A947-70E740481C1C}">
                <a14:useLocalDpi xmlns:a14="http://schemas.microsoft.com/office/drawing/2010/main" val="0"/>
              </a:ext>
            </a:extLst>
          </a:blip>
          <a:srcRect l="23602" r="31751" b="1"/>
          <a:stretch/>
        </p:blipFill>
        <p:spPr>
          <a:xfrm>
            <a:off x="20" y="10"/>
            <a:ext cx="4635571" cy="6857990"/>
          </a:xfrm>
          <a:prstGeom prst="rect">
            <a:avLst/>
          </a:prstGeom>
          <a:noFill/>
          <a:effectLst/>
        </p:spPr>
      </p:pic>
    </p:spTree>
    <p:extLst>
      <p:ext uri="{BB962C8B-B14F-4D97-AF65-F5344CB8AC3E}">
        <p14:creationId xmlns:p14="http://schemas.microsoft.com/office/powerpoint/2010/main" val="2765314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91090"/>
            <a:ext cx="10515599" cy="932688"/>
          </a:xfrm>
        </p:spPr>
        <p:txBody>
          <a:bodyPr vert="horz" lIns="91440" tIns="45720" rIns="91440" bIns="45720" rtlCol="0" anchor="b">
            <a:normAutofit/>
          </a:bodyPr>
          <a:lstStyle/>
          <a:p>
            <a:r>
              <a:rPr lang="en-US" sz="3800" kern="1200" dirty="0">
                <a:solidFill>
                  <a:schemeClr val="tx1"/>
                </a:solidFill>
                <a:latin typeface="+mj-lt"/>
                <a:ea typeface="+mj-ea"/>
                <a:cs typeface="+mj-cs"/>
              </a:rPr>
              <a:t>Components of an Interview or Focus Group Protocol </a:t>
            </a:r>
          </a:p>
        </p:txBody>
      </p:sp>
      <p:graphicFrame>
        <p:nvGraphicFramePr>
          <p:cNvPr id="6" name="Content Placeholder 5">
            <a:extLst>
              <a:ext uri="{FF2B5EF4-FFF2-40B4-BE49-F238E27FC236}">
                <a16:creationId xmlns:a16="http://schemas.microsoft.com/office/drawing/2014/main" id="{AC6BE008-1212-4255-90C3-E4CED0EBC6D1}"/>
              </a:ext>
            </a:extLst>
          </p:cNvPr>
          <p:cNvGraphicFramePr>
            <a:graphicFrameLocks noGrp="1"/>
          </p:cNvGraphicFramePr>
          <p:nvPr>
            <p:ph idx="1"/>
            <p:extLst>
              <p:ext uri="{D42A27DB-BD31-4B8C-83A1-F6EECF244321}">
                <p14:modId xmlns:p14="http://schemas.microsoft.com/office/powerpoint/2010/main" val="74255133"/>
              </p:ext>
            </p:extLst>
          </p:nvPr>
        </p:nvGraphicFramePr>
        <p:xfrm>
          <a:off x="838200" y="1888962"/>
          <a:ext cx="10515600" cy="4166899"/>
        </p:xfrm>
        <a:graphic>
          <a:graphicData uri="http://schemas.openxmlformats.org/drawingml/2006/table">
            <a:tbl>
              <a:tblPr firstRow="1" bandRow="1">
                <a:noFill/>
                <a:tableStyleId>{793D81CF-94F2-401A-BA57-92F5A7B2D0C5}</a:tableStyleId>
              </a:tblPr>
              <a:tblGrid>
                <a:gridCol w="1988127">
                  <a:extLst>
                    <a:ext uri="{9D8B030D-6E8A-4147-A177-3AD203B41FA5}">
                      <a16:colId xmlns:a16="http://schemas.microsoft.com/office/drawing/2014/main" val="2776550737"/>
                    </a:ext>
                  </a:extLst>
                </a:gridCol>
                <a:gridCol w="8527473">
                  <a:extLst>
                    <a:ext uri="{9D8B030D-6E8A-4147-A177-3AD203B41FA5}">
                      <a16:colId xmlns:a16="http://schemas.microsoft.com/office/drawing/2014/main" val="4220265770"/>
                    </a:ext>
                  </a:extLst>
                </a:gridCol>
              </a:tblGrid>
              <a:tr h="739235">
                <a:tc>
                  <a:txBody>
                    <a:bodyPr/>
                    <a:lstStyle/>
                    <a:p>
                      <a:pPr marL="0" marR="0" algn="l">
                        <a:lnSpc>
                          <a:spcPct val="107000"/>
                        </a:lnSpc>
                        <a:spcBef>
                          <a:spcPts val="0"/>
                        </a:spcBef>
                        <a:spcAft>
                          <a:spcPts val="0"/>
                        </a:spcAft>
                      </a:pPr>
                      <a:r>
                        <a:rPr lang="en-US" sz="2300" kern="1200" dirty="0">
                          <a:solidFill>
                            <a:schemeClr val="tx1">
                              <a:lumMod val="75000"/>
                              <a:lumOff val="25000"/>
                            </a:schemeClr>
                          </a:solidFill>
                          <a:effectLst/>
                        </a:rPr>
                        <a:t>Component</a:t>
                      </a:r>
                      <a:endParaRPr lang="en-US" sz="2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gn="ctr">
                        <a:lnSpc>
                          <a:spcPct val="107000"/>
                        </a:lnSpc>
                        <a:spcBef>
                          <a:spcPts val="0"/>
                        </a:spcBef>
                        <a:spcAft>
                          <a:spcPts val="0"/>
                        </a:spcAft>
                      </a:pPr>
                      <a:r>
                        <a:rPr lang="en-US" sz="2300" kern="1200" dirty="0">
                          <a:solidFill>
                            <a:schemeClr val="tx1">
                              <a:lumMod val="75000"/>
                              <a:lumOff val="25000"/>
                            </a:schemeClr>
                          </a:solidFill>
                          <a:effectLst/>
                        </a:rPr>
                        <a:t>Purpose</a:t>
                      </a:r>
                      <a:endParaRPr lang="en-US" sz="2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3500582"/>
                  </a:ext>
                </a:extLst>
              </a:tr>
              <a:tr h="615750">
                <a:tc>
                  <a:txBody>
                    <a:bodyPr/>
                    <a:lstStyle/>
                    <a:p>
                      <a:pPr marL="0" marR="0" algn="l">
                        <a:lnSpc>
                          <a:spcPct val="107000"/>
                        </a:lnSpc>
                        <a:spcBef>
                          <a:spcPts val="200"/>
                        </a:spcBef>
                        <a:spcAft>
                          <a:spcPts val="200"/>
                        </a:spcAft>
                      </a:pPr>
                      <a:r>
                        <a:rPr lang="en-US" sz="1800" kern="1200" dirty="0">
                          <a:solidFill>
                            <a:schemeClr val="tx1">
                              <a:lumMod val="75000"/>
                              <a:lumOff val="25000"/>
                            </a:schemeClr>
                          </a:solidFill>
                          <a:effectLst/>
                        </a:rPr>
                        <a:t>Introduction</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200"/>
                        </a:spcBef>
                        <a:spcAft>
                          <a:spcPts val="200"/>
                        </a:spcAft>
                      </a:pPr>
                      <a:r>
                        <a:rPr lang="en-US" sz="1800" kern="1200" dirty="0">
                          <a:solidFill>
                            <a:schemeClr val="tx1">
                              <a:lumMod val="75000"/>
                              <a:lumOff val="25000"/>
                            </a:schemeClr>
                          </a:solidFill>
                          <a:effectLst/>
                        </a:rPr>
                        <a:t>Lays out expectations for the session, including confidentiality and goals.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0228026"/>
                  </a:ext>
                </a:extLst>
              </a:tr>
              <a:tr h="615750">
                <a:tc>
                  <a:txBody>
                    <a:bodyPr/>
                    <a:lstStyle/>
                    <a:p>
                      <a:pPr marL="0" marR="0" algn="l">
                        <a:lnSpc>
                          <a:spcPct val="107000"/>
                        </a:lnSpc>
                        <a:spcBef>
                          <a:spcPts val="200"/>
                        </a:spcBef>
                        <a:spcAft>
                          <a:spcPts val="200"/>
                        </a:spcAft>
                      </a:pPr>
                      <a:r>
                        <a:rPr lang="en-US" sz="1800" kern="1200" dirty="0">
                          <a:solidFill>
                            <a:schemeClr val="tx1">
                              <a:lumMod val="75000"/>
                              <a:lumOff val="25000"/>
                            </a:schemeClr>
                          </a:solidFill>
                          <a:effectLst/>
                        </a:rPr>
                        <a:t>Opening questions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200"/>
                        </a:spcBef>
                        <a:spcAft>
                          <a:spcPts val="200"/>
                        </a:spcAft>
                      </a:pPr>
                      <a:r>
                        <a:rPr lang="en-US" sz="1800" kern="1200" dirty="0">
                          <a:solidFill>
                            <a:schemeClr val="tx1">
                              <a:lumMod val="75000"/>
                              <a:lumOff val="25000"/>
                            </a:schemeClr>
                          </a:solidFill>
                          <a:effectLst/>
                        </a:rPr>
                        <a:t>Helps participants get acquainted and feel connected through broad queries.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3541185"/>
                  </a:ext>
                </a:extLst>
              </a:tr>
              <a:tr h="615750">
                <a:tc>
                  <a:txBody>
                    <a:bodyPr/>
                    <a:lstStyle/>
                    <a:p>
                      <a:pPr marL="0" marR="0" algn="l">
                        <a:lnSpc>
                          <a:spcPct val="107000"/>
                        </a:lnSpc>
                        <a:spcBef>
                          <a:spcPts val="200"/>
                        </a:spcBef>
                        <a:spcAft>
                          <a:spcPts val="200"/>
                        </a:spcAft>
                      </a:pPr>
                      <a:r>
                        <a:rPr lang="en-US" sz="1800" kern="1200" dirty="0">
                          <a:solidFill>
                            <a:schemeClr val="tx1">
                              <a:lumMod val="75000"/>
                              <a:lumOff val="25000"/>
                            </a:schemeClr>
                          </a:solidFill>
                          <a:effectLst/>
                        </a:rPr>
                        <a:t>Content questions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200"/>
                        </a:spcBef>
                        <a:spcAft>
                          <a:spcPts val="200"/>
                        </a:spcAft>
                      </a:pPr>
                      <a:r>
                        <a:rPr lang="en-US" sz="1800" kern="1200" dirty="0">
                          <a:solidFill>
                            <a:schemeClr val="tx1">
                              <a:lumMod val="75000"/>
                              <a:lumOff val="25000"/>
                            </a:schemeClr>
                          </a:solidFill>
                          <a:effectLst/>
                        </a:rPr>
                        <a:t>Obtains insight into areas of central concern to the study.</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279350"/>
                  </a:ext>
                </a:extLst>
              </a:tr>
              <a:tr h="678444">
                <a:tc>
                  <a:txBody>
                    <a:bodyPr/>
                    <a:lstStyle/>
                    <a:p>
                      <a:pPr marL="0" marR="0" algn="l">
                        <a:lnSpc>
                          <a:spcPct val="107000"/>
                        </a:lnSpc>
                        <a:spcBef>
                          <a:spcPts val="200"/>
                        </a:spcBef>
                        <a:spcAft>
                          <a:spcPts val="200"/>
                        </a:spcAft>
                      </a:pPr>
                      <a:r>
                        <a:rPr lang="en-US" sz="1800" kern="1200" dirty="0">
                          <a:solidFill>
                            <a:schemeClr val="tx1">
                              <a:lumMod val="75000"/>
                              <a:lumOff val="25000"/>
                            </a:schemeClr>
                          </a:solidFill>
                          <a:effectLst/>
                        </a:rPr>
                        <a:t>Probing questions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200"/>
                        </a:spcBef>
                        <a:spcAft>
                          <a:spcPts val="200"/>
                        </a:spcAft>
                      </a:pPr>
                      <a:r>
                        <a:rPr lang="en-US" sz="1800" kern="1200" dirty="0">
                          <a:solidFill>
                            <a:schemeClr val="tx1">
                              <a:lumMod val="75000"/>
                              <a:lumOff val="25000"/>
                            </a:schemeClr>
                          </a:solidFill>
                          <a:effectLst/>
                        </a:rPr>
                        <a:t>Uses participants’ prior answers to get deeper insights into the research questions.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76384"/>
                  </a:ext>
                </a:extLst>
              </a:tr>
              <a:tr h="901970">
                <a:tc>
                  <a:txBody>
                    <a:bodyPr/>
                    <a:lstStyle/>
                    <a:p>
                      <a:pPr marL="0" marR="0" algn="l">
                        <a:lnSpc>
                          <a:spcPct val="107000"/>
                        </a:lnSpc>
                        <a:spcBef>
                          <a:spcPts val="200"/>
                        </a:spcBef>
                        <a:spcAft>
                          <a:spcPts val="200"/>
                        </a:spcAft>
                      </a:pPr>
                      <a:r>
                        <a:rPr lang="en-US" sz="1800" kern="1200" dirty="0">
                          <a:solidFill>
                            <a:schemeClr val="tx1">
                              <a:lumMod val="75000"/>
                              <a:lumOff val="25000"/>
                            </a:schemeClr>
                          </a:solidFill>
                          <a:effectLst/>
                        </a:rPr>
                        <a:t>Conclusion</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200"/>
                        </a:spcBef>
                        <a:spcAft>
                          <a:spcPts val="200"/>
                        </a:spcAft>
                      </a:pPr>
                      <a:r>
                        <a:rPr lang="en-US" sz="1800" kern="1200" dirty="0">
                          <a:solidFill>
                            <a:schemeClr val="tx1">
                              <a:lumMod val="75000"/>
                              <a:lumOff val="25000"/>
                            </a:schemeClr>
                          </a:solidFill>
                          <a:effectLst/>
                        </a:rPr>
                        <a:t>Helps researchers determine where to place emphasis and brings closure to the discussion.</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2128107"/>
                  </a:ext>
                </a:extLst>
              </a:tr>
            </a:tbl>
          </a:graphicData>
        </a:graphic>
      </p:graphicFrame>
      <p:sp>
        <p:nvSpPr>
          <p:cNvPr id="15" name="Slide Number Placeholder 5">
            <a:extLst>
              <a:ext uri="{FF2B5EF4-FFF2-40B4-BE49-F238E27FC236}">
                <a16:creationId xmlns:a16="http://schemas.microsoft.com/office/drawing/2014/main" id="{993876D2-5184-48F3-8070-B34F1068DA08}"/>
              </a:ext>
            </a:extLst>
          </p:cNvPr>
          <p:cNvSpPr>
            <a:spLocks noGrp="1"/>
          </p:cNvSpPr>
          <p:nvPr>
            <p:ph type="sldNum" sz="quarter" idx="12"/>
          </p:nvPr>
        </p:nvSpPr>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99A20822-4A49-4D36-86E3-300BA48D3F0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61</a:t>
            </a:fld>
            <a:endParaRPr kumimoji="0" lang="en-US"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118959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8BD91-F1FE-434E-B372-98E3C83D99BE}"/>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Surveys: Developing the Protocol </a:t>
            </a:r>
          </a:p>
        </p:txBody>
      </p:sp>
      <p:pic>
        <p:nvPicPr>
          <p:cNvPr id="19" name="Picture 5" descr="Conference room table">
            <a:extLst>
              <a:ext uri="{FF2B5EF4-FFF2-40B4-BE49-F238E27FC236}">
                <a16:creationId xmlns:a16="http://schemas.microsoft.com/office/drawing/2014/main" id="{53CD0ABE-4218-421D-953C-D8EA701EB9A9}"/>
              </a:ext>
            </a:extLst>
          </p:cNvPr>
          <p:cNvPicPr>
            <a:picLocks noChangeAspect="1"/>
          </p:cNvPicPr>
          <p:nvPr/>
        </p:nvPicPr>
        <p:blipFill rotWithShape="1">
          <a:blip r:embed="rId2"/>
          <a:srcRect l="3938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A1CCC47-DBB8-4D61-A723-6D24DB03B0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619C4B4-FDD2-452F-A655-398F3EC65D4D}" type="slidenum">
              <a:rPr lang="en-US" smtClean="0">
                <a:solidFill>
                  <a:prstClr val="black">
                    <a:tint val="75000"/>
                  </a:prstClr>
                </a:solidFill>
                <a:latin typeface="Calibri" panose="020F0502020204030204"/>
              </a:rPr>
              <a:pPr>
                <a:spcAft>
                  <a:spcPts val="600"/>
                </a:spcAft>
                <a:defRPr/>
              </a:pPr>
              <a:t>62</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899131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FD02-5155-46FE-B96E-23BC75CE461B}"/>
              </a:ext>
            </a:extLst>
          </p:cNvPr>
          <p:cNvSpPr>
            <a:spLocks noGrp="1"/>
          </p:cNvSpPr>
          <p:nvPr>
            <p:ph type="title"/>
          </p:nvPr>
        </p:nvSpPr>
        <p:spPr>
          <a:xfrm>
            <a:off x="5214579" y="629266"/>
            <a:ext cx="6422849" cy="1676603"/>
          </a:xfrm>
        </p:spPr>
        <p:txBody>
          <a:bodyPr>
            <a:normAutofit/>
          </a:bodyPr>
          <a:lstStyle/>
          <a:p>
            <a:r>
              <a:rPr lang="en-US" dirty="0"/>
              <a:t>What Are Best Practices for Creating Surveys? </a:t>
            </a:r>
          </a:p>
        </p:txBody>
      </p:sp>
      <p:sp>
        <p:nvSpPr>
          <p:cNvPr id="22" name="Rectangle 1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List">
            <a:extLst>
              <a:ext uri="{FF2B5EF4-FFF2-40B4-BE49-F238E27FC236}">
                <a16:creationId xmlns:a16="http://schemas.microsoft.com/office/drawing/2014/main" id="{0F1E7FD2-6180-4CCB-9FDB-76A852D3A7F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2" name="Content Placeholder 1">
            <a:extLst>
              <a:ext uri="{FF2B5EF4-FFF2-40B4-BE49-F238E27FC236}">
                <a16:creationId xmlns:a16="http://schemas.microsoft.com/office/drawing/2014/main" id="{91478633-A246-46C8-967A-AB403F15A557}"/>
              </a:ext>
            </a:extLst>
          </p:cNvPr>
          <p:cNvSpPr>
            <a:spLocks noGrp="1"/>
          </p:cNvSpPr>
          <p:nvPr>
            <p:ph idx="1"/>
          </p:nvPr>
        </p:nvSpPr>
        <p:spPr>
          <a:xfrm>
            <a:off x="5214581" y="2438400"/>
            <a:ext cx="6422848" cy="3785419"/>
          </a:xfrm>
        </p:spPr>
        <p:txBody>
          <a:bodyPr>
            <a:normAutofit/>
          </a:bodyPr>
          <a:lstStyle/>
          <a:p>
            <a:pPr marL="342900" indent="-342900">
              <a:spcBef>
                <a:spcPts val="1200"/>
              </a:spcBef>
              <a:buFont typeface="Arial" panose="020B0604020202020204" pitchFamily="34" charset="0"/>
              <a:buChar char="•"/>
            </a:pPr>
            <a:r>
              <a:rPr lang="en-US" sz="1900" dirty="0"/>
              <a:t>Use appropriate language for your audience. </a:t>
            </a:r>
          </a:p>
          <a:p>
            <a:pPr marL="342900" indent="-342900">
              <a:spcBef>
                <a:spcPts val="1200"/>
              </a:spcBef>
              <a:buFont typeface="Arial" panose="020B0604020202020204" pitchFamily="34" charset="0"/>
              <a:buChar char="•"/>
            </a:pPr>
            <a:r>
              <a:rPr lang="en-US" sz="1900" dirty="0"/>
              <a:t>Pilot test the survey with your audience of interest to ascertain if the survey questions are being interpreted as intended. </a:t>
            </a:r>
          </a:p>
          <a:p>
            <a:pPr marL="342900" indent="-342900">
              <a:spcBef>
                <a:spcPts val="1200"/>
              </a:spcBef>
              <a:buFont typeface="Arial" panose="020B0604020202020204" pitchFamily="34" charset="0"/>
              <a:buChar char="•"/>
            </a:pPr>
            <a:r>
              <a:rPr lang="en-US" sz="1900" dirty="0"/>
              <a:t>Develop a plan for ensuring anonymity. </a:t>
            </a:r>
          </a:p>
          <a:p>
            <a:pPr marL="342900" indent="-342900">
              <a:spcBef>
                <a:spcPts val="1200"/>
              </a:spcBef>
              <a:buFont typeface="Arial" panose="020B0604020202020204" pitchFamily="34" charset="0"/>
              <a:buChar char="•"/>
            </a:pPr>
            <a:r>
              <a:rPr lang="en-US" sz="1900" dirty="0"/>
              <a:t>Be cautious of the following: </a:t>
            </a:r>
          </a:p>
          <a:p>
            <a:pPr marL="682625" lvl="1" indent="-342900">
              <a:spcBef>
                <a:spcPts val="1200"/>
              </a:spcBef>
              <a:buFont typeface="Times New Roman" panose="02020603050405020304" pitchFamily="18" charset="0"/>
              <a:buChar char="‒"/>
            </a:pPr>
            <a:r>
              <a:rPr lang="en-US" sz="1900" dirty="0"/>
              <a:t>Leading language and leading response categories.</a:t>
            </a:r>
          </a:p>
          <a:p>
            <a:pPr marL="682625" lvl="1" indent="-342900">
              <a:spcBef>
                <a:spcPts val="1200"/>
              </a:spcBef>
              <a:buFont typeface="Times New Roman" panose="02020603050405020304" pitchFamily="18" charset="0"/>
              <a:buChar char="‒"/>
            </a:pPr>
            <a:r>
              <a:rPr lang="en-US" sz="1900" dirty="0"/>
              <a:t>Double negatives.</a:t>
            </a:r>
          </a:p>
          <a:p>
            <a:pPr marL="682625" lvl="1" indent="-342900">
              <a:spcBef>
                <a:spcPts val="1200"/>
              </a:spcBef>
              <a:buFont typeface="Times New Roman" panose="02020603050405020304" pitchFamily="18" charset="0"/>
              <a:buChar char="‒"/>
            </a:pPr>
            <a:r>
              <a:rPr lang="en-US" sz="1900" dirty="0"/>
              <a:t>Response categories that are not mutually exclusive.</a:t>
            </a:r>
          </a:p>
        </p:txBody>
      </p:sp>
      <p:sp>
        <p:nvSpPr>
          <p:cNvPr id="3" name="Slide Number Placeholder 2">
            <a:extLst>
              <a:ext uri="{FF2B5EF4-FFF2-40B4-BE49-F238E27FC236}">
                <a16:creationId xmlns:a16="http://schemas.microsoft.com/office/drawing/2014/main" id="{868375D1-F106-4AC3-94AE-2AEA7DCB4382}"/>
              </a:ext>
            </a:extLst>
          </p:cNvPr>
          <p:cNvSpPr>
            <a:spLocks noGrp="1"/>
          </p:cNvSpPr>
          <p:nvPr>
            <p:ph type="sldNum" sz="quarter" idx="12"/>
          </p:nvPr>
        </p:nvSpPr>
        <p:spPr/>
        <p:txBody>
          <a:bodyPr/>
          <a:lstStyle/>
          <a:p>
            <a:fld id="{A619C4B4-FDD2-452F-A655-398F3EC65D4D}" type="slidenum">
              <a:rPr lang="en-US" smtClean="0"/>
              <a:t>63</a:t>
            </a:fld>
            <a:endParaRPr lang="en-US" dirty="0"/>
          </a:p>
        </p:txBody>
      </p:sp>
    </p:spTree>
    <p:extLst>
      <p:ext uri="{BB962C8B-B14F-4D97-AF65-F5344CB8AC3E}">
        <p14:creationId xmlns:p14="http://schemas.microsoft.com/office/powerpoint/2010/main" val="2487244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8BD91-F1FE-434E-B372-98E3C83D99BE}"/>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Protocol Design Considerations and Cautions </a:t>
            </a:r>
          </a:p>
        </p:txBody>
      </p:sp>
      <p:pic>
        <p:nvPicPr>
          <p:cNvPr id="19" name="Picture 5" descr="Conference room table">
            <a:extLst>
              <a:ext uri="{FF2B5EF4-FFF2-40B4-BE49-F238E27FC236}">
                <a16:creationId xmlns:a16="http://schemas.microsoft.com/office/drawing/2014/main" id="{53CD0ABE-4218-421D-953C-D8EA701EB9A9}"/>
              </a:ext>
            </a:extLst>
          </p:cNvPr>
          <p:cNvPicPr>
            <a:picLocks noChangeAspect="1"/>
          </p:cNvPicPr>
          <p:nvPr/>
        </p:nvPicPr>
        <p:blipFill rotWithShape="1">
          <a:blip r:embed="rId2"/>
          <a:srcRect l="3938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A1CCC47-DBB8-4D61-A723-6D24DB03B0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619C4B4-FDD2-452F-A655-398F3EC65D4D}" type="slidenum">
              <a:rPr lang="en-US" smtClean="0">
                <a:solidFill>
                  <a:prstClr val="black">
                    <a:tint val="75000"/>
                  </a:prstClr>
                </a:solidFill>
                <a:latin typeface="Calibri" panose="020F0502020204030204"/>
              </a:rPr>
              <a:pPr>
                <a:spcAft>
                  <a:spcPts val="600"/>
                </a:spcAft>
                <a:defRPr/>
              </a:pPr>
              <a:t>64</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771738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6F27D4-09E4-42CC-A8F4-374F0A211C69}"/>
              </a:ext>
            </a:extLst>
          </p:cNvPr>
          <p:cNvSpPr>
            <a:spLocks noGrp="1"/>
          </p:cNvSpPr>
          <p:nvPr>
            <p:ph type="title"/>
          </p:nvPr>
        </p:nvSpPr>
        <p:spPr>
          <a:xfrm>
            <a:off x="702266" y="315522"/>
            <a:ext cx="10515600" cy="1325563"/>
          </a:xfrm>
        </p:spPr>
        <p:txBody>
          <a:bodyPr/>
          <a:lstStyle/>
          <a:p>
            <a:r>
              <a:rPr lang="en-US" dirty="0"/>
              <a:t>Cautions on Questions for Interviews, Focus Groups, and Surveys </a:t>
            </a:r>
          </a:p>
        </p:txBody>
      </p:sp>
      <p:sp>
        <p:nvSpPr>
          <p:cNvPr id="9" name="Text Placeholder 8">
            <a:extLst>
              <a:ext uri="{FF2B5EF4-FFF2-40B4-BE49-F238E27FC236}">
                <a16:creationId xmlns:a16="http://schemas.microsoft.com/office/drawing/2014/main" id="{E7DFF930-4DA1-4FAC-B432-380879F84D7E}"/>
              </a:ext>
            </a:extLst>
          </p:cNvPr>
          <p:cNvSpPr>
            <a:spLocks noGrp="1"/>
          </p:cNvSpPr>
          <p:nvPr>
            <p:ph sz="half" idx="1"/>
          </p:nvPr>
        </p:nvSpPr>
        <p:spPr>
          <a:xfrm>
            <a:off x="6237133" y="2005012"/>
            <a:ext cx="5181600" cy="4351338"/>
          </a:xfrm>
        </p:spPr>
        <p:txBody>
          <a:bodyPr/>
          <a:lstStyle/>
          <a:p>
            <a:pPr marL="0" indent="0">
              <a:buNone/>
            </a:pPr>
            <a:r>
              <a:rPr lang="en-US" sz="2400" b="1" dirty="0"/>
              <a:t>Examples</a:t>
            </a:r>
          </a:p>
          <a:p>
            <a:pPr marL="0" indent="0">
              <a:buNone/>
            </a:pPr>
            <a:r>
              <a:rPr lang="en-US" sz="2400" dirty="0"/>
              <a:t>“Our district has offered a lot of support for graduating seniors in the past year. How do feel this has helped you succeed in your last year of school?” </a:t>
            </a:r>
          </a:p>
          <a:p>
            <a:pPr marL="0" indent="0">
              <a:buNone/>
            </a:pPr>
            <a:r>
              <a:rPr lang="en-US" sz="2400" dirty="0"/>
              <a:t>“What is your opinion of the afterschool program and the steps that the district has taken to support students who are struggling?”</a:t>
            </a:r>
          </a:p>
          <a:p>
            <a:pPr marL="0" indent="0">
              <a:buNone/>
            </a:pPr>
            <a:endParaRPr lang="en-US" dirty="0"/>
          </a:p>
        </p:txBody>
      </p:sp>
      <p:sp>
        <p:nvSpPr>
          <p:cNvPr id="4" name="Slide Number Placeholder 3">
            <a:extLst>
              <a:ext uri="{FF2B5EF4-FFF2-40B4-BE49-F238E27FC236}">
                <a16:creationId xmlns:a16="http://schemas.microsoft.com/office/drawing/2014/main" id="{B239935A-EDC9-4FAA-B59D-BE17DE39E3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CF1B3-96A0-D24B-B5C9-B5B93FF4523E}" type="slidenum">
              <a:rPr kumimoji="0" lang="en-US" sz="1200" b="0" i="0" u="none" strike="noStrike" kern="1200" cap="none" spc="0" normalizeH="0" baseline="0" noProof="0" smtClean="0">
                <a:ln>
                  <a:noFill/>
                </a:ln>
                <a:solidFill>
                  <a:srgbClr val="576F7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576F7F"/>
              </a:solidFill>
              <a:effectLst/>
              <a:uLnTx/>
              <a:uFillTx/>
              <a:ea typeface="+mn-ea"/>
              <a:cs typeface="+mn-cs"/>
            </a:endParaRPr>
          </a:p>
        </p:txBody>
      </p:sp>
      <p:cxnSp>
        <p:nvCxnSpPr>
          <p:cNvPr id="11" name="Straight Arrow Connector 10">
            <a:extLst>
              <a:ext uri="{FF2B5EF4-FFF2-40B4-BE49-F238E27FC236}">
                <a16:creationId xmlns:a16="http://schemas.microsoft.com/office/drawing/2014/main" id="{3CCF14A3-44F2-4DA9-B84C-29E7B7DBB9BA}"/>
              </a:ext>
            </a:extLst>
          </p:cNvPr>
          <p:cNvCxnSpPr/>
          <p:nvPr/>
        </p:nvCxnSpPr>
        <p:spPr>
          <a:xfrm>
            <a:off x="3650315" y="2818494"/>
            <a:ext cx="2300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06B5F1FD-3C58-4F43-9E82-43F41DC8FFB1}"/>
              </a:ext>
            </a:extLst>
          </p:cNvPr>
          <p:cNvSpPr txBox="1">
            <a:spLocks/>
          </p:cNvSpPr>
          <p:nvPr/>
        </p:nvSpPr>
        <p:spPr>
          <a:xfrm>
            <a:off x="824067" y="2005012"/>
            <a:ext cx="3628307" cy="4143479"/>
          </a:xfrm>
          <a:prstGeom prst="rect">
            <a:avLst/>
          </a:prstGeom>
          <a:ln w="3175">
            <a:noFill/>
          </a:ln>
        </p:spPr>
        <p:txBody>
          <a:bodyPr vert="horz" lIns="0" tIns="0" rIns="0" bIns="0" rtlCol="0">
            <a:normAutofit/>
          </a:bodyPr>
          <a:lstStyle>
            <a:lvl1pPr marL="342799" indent="-342799" algn="l" defTabSz="914256" rtl="0" eaLnBrk="1" latinLnBrk="0" hangingPunct="1">
              <a:lnSpc>
                <a:spcPct val="100000"/>
              </a:lnSpc>
              <a:spcBef>
                <a:spcPts val="1800"/>
              </a:spcBef>
              <a:buFont typeface="Arial" panose="020B0604020202020204" pitchFamily="34" charset="0"/>
              <a:buChar char="•"/>
              <a:defRPr lang="en-US" sz="2400" kern="1200" noProof="0" dirty="0" smtClean="0">
                <a:solidFill>
                  <a:srgbClr val="576F7F"/>
                </a:solidFill>
                <a:latin typeface="+mn-lt"/>
                <a:ea typeface="+mn-ea"/>
                <a:cs typeface="+mn-cs"/>
              </a:defRPr>
            </a:lvl1pPr>
            <a:lvl2pPr marL="571334" indent="-228564" algn="l" defTabSz="914256" rtl="0" eaLnBrk="1" latinLnBrk="0" hangingPunct="1">
              <a:lnSpc>
                <a:spcPct val="100000"/>
              </a:lnSpc>
              <a:spcBef>
                <a:spcPts val="600"/>
              </a:spcBef>
              <a:buFont typeface="Arial" panose="020B0604020202020204" pitchFamily="34" charset="0"/>
              <a:buChar char="•"/>
              <a:defRPr lang="en-US" sz="1400" kern="1200" noProof="0" dirty="0" smtClean="0">
                <a:solidFill>
                  <a:srgbClr val="576F7F"/>
                </a:solidFill>
                <a:latin typeface="+mn-lt"/>
                <a:ea typeface="+mn-ea"/>
                <a:cs typeface="+mn-cs"/>
              </a:defRPr>
            </a:lvl2pPr>
            <a:lvl3pPr marL="799867" indent="-228564" algn="l" defTabSz="914256" rtl="0" eaLnBrk="1" latinLnBrk="0" hangingPunct="1">
              <a:lnSpc>
                <a:spcPct val="100000"/>
              </a:lnSpc>
              <a:spcBef>
                <a:spcPts val="600"/>
              </a:spcBef>
              <a:buFont typeface="Times New Roman" panose="02020603050405020304" pitchFamily="18" charset="0"/>
              <a:buChar char="–"/>
              <a:defRPr lang="en-US" sz="1400" kern="1200" noProof="0" dirty="0" smtClean="0">
                <a:solidFill>
                  <a:srgbClr val="576F7F"/>
                </a:solidFill>
                <a:latin typeface="+mn-lt"/>
                <a:ea typeface="+mn-ea"/>
                <a:cs typeface="+mn-cs"/>
              </a:defRPr>
            </a:lvl3pPr>
            <a:lvl4pPr marL="1028400" indent="-228564" algn="l" defTabSz="914256" rtl="0" eaLnBrk="1" latinLnBrk="0" hangingPunct="1">
              <a:lnSpc>
                <a:spcPct val="100000"/>
              </a:lnSpc>
              <a:spcBef>
                <a:spcPts val="600"/>
              </a:spcBef>
              <a:buFont typeface="Arial" panose="020B0604020202020204" pitchFamily="34" charset="0"/>
              <a:buChar char="»"/>
              <a:defRPr lang="en-US" sz="1400" kern="1200" noProof="0" dirty="0" smtClean="0">
                <a:solidFill>
                  <a:srgbClr val="576F7F"/>
                </a:solidFill>
                <a:latin typeface="+mn-lt"/>
                <a:ea typeface="+mn-ea"/>
                <a:cs typeface="+mn-cs"/>
              </a:defRPr>
            </a:lvl4pPr>
            <a:lvl5pPr marL="1256934" indent="-228564" algn="l" defTabSz="914256" rtl="0" eaLnBrk="1" latinLnBrk="0" hangingPunct="1">
              <a:lnSpc>
                <a:spcPct val="100000"/>
              </a:lnSpc>
              <a:spcBef>
                <a:spcPts val="600"/>
              </a:spcBef>
              <a:buFont typeface="Times New Roman" panose="02020603050405020304" pitchFamily="18" charset="0"/>
              <a:buChar char="◦"/>
              <a:defRPr lang="en-US" sz="1400" kern="1200" noProof="0" dirty="0" smtClean="0">
                <a:solidFill>
                  <a:srgbClr val="576F7F"/>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6"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ea typeface="+mn-ea"/>
                <a:cs typeface="+mn-cs"/>
              </a:rPr>
              <a:t>What to avoid</a:t>
            </a:r>
          </a:p>
          <a:p>
            <a:pPr marL="342799" marR="0" lvl="0" indent="-342799" algn="l" defTabSz="9142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Leading questions</a:t>
            </a:r>
          </a:p>
          <a:p>
            <a:pPr marL="0" marR="0" lvl="0" indent="0" algn="l" defTabSz="914256"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ea typeface="+mn-ea"/>
              <a:cs typeface="+mn-cs"/>
            </a:endParaRPr>
          </a:p>
          <a:p>
            <a:pPr marL="342799" marR="0" lvl="0" indent="-342799" algn="l" defTabSz="9142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Double-barreled questions</a:t>
            </a:r>
          </a:p>
          <a:p>
            <a:pPr marL="0" marR="0" lvl="0" indent="0" algn="l" defTabSz="914256"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ea typeface="+mn-ea"/>
                <a:cs typeface="+mn-cs"/>
              </a:rPr>
              <a:t> </a:t>
            </a:r>
          </a:p>
          <a:p>
            <a:pPr marL="342799" marR="0" lvl="0" indent="-342799" algn="l" defTabSz="9142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Using a lot of acronyms</a:t>
            </a:r>
          </a:p>
        </p:txBody>
      </p:sp>
      <p:cxnSp>
        <p:nvCxnSpPr>
          <p:cNvPr id="8" name="Straight Arrow Connector 7">
            <a:extLst>
              <a:ext uri="{FF2B5EF4-FFF2-40B4-BE49-F238E27FC236}">
                <a16:creationId xmlns:a16="http://schemas.microsoft.com/office/drawing/2014/main" id="{217124A7-7FAF-45FA-9FE3-AC414AF3189E}"/>
              </a:ext>
            </a:extLst>
          </p:cNvPr>
          <p:cNvCxnSpPr/>
          <p:nvPr/>
        </p:nvCxnSpPr>
        <p:spPr>
          <a:xfrm>
            <a:off x="3650315" y="4024994"/>
            <a:ext cx="2300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234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39935A-EDC9-4FAA-B59D-BE17DE39E3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CF1B3-96A0-D24B-B5C9-B5B93FF4523E}" type="slidenum">
              <a:rPr kumimoji="0" lang="en-US" sz="1200" b="0" i="0" u="none" strike="noStrike" kern="1200" cap="none" spc="0" normalizeH="0" baseline="0" noProof="0" smtClean="0">
                <a:ln>
                  <a:noFill/>
                </a:ln>
                <a:solidFill>
                  <a:srgbClr val="576F7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576F7F"/>
              </a:solidFill>
              <a:effectLst/>
              <a:uLnTx/>
              <a:uFillTx/>
              <a:ea typeface="+mn-ea"/>
              <a:cs typeface="+mn-cs"/>
            </a:endParaRPr>
          </a:p>
        </p:txBody>
      </p:sp>
      <p:sp>
        <p:nvSpPr>
          <p:cNvPr id="6" name="Title 5">
            <a:extLst>
              <a:ext uri="{FF2B5EF4-FFF2-40B4-BE49-F238E27FC236}">
                <a16:creationId xmlns:a16="http://schemas.microsoft.com/office/drawing/2014/main" id="{3A6F27D4-09E4-42CC-A8F4-374F0A211C69}"/>
              </a:ext>
            </a:extLst>
          </p:cNvPr>
          <p:cNvSpPr>
            <a:spLocks noGrp="1"/>
          </p:cNvSpPr>
          <p:nvPr>
            <p:ph type="ctrTitle" idx="4294967295"/>
          </p:nvPr>
        </p:nvSpPr>
        <p:spPr>
          <a:xfrm>
            <a:off x="698500" y="683539"/>
            <a:ext cx="10935672" cy="609600"/>
          </a:xfrm>
        </p:spPr>
        <p:txBody>
          <a:bodyPr>
            <a:noAutofit/>
          </a:bodyPr>
          <a:lstStyle/>
          <a:p>
            <a:r>
              <a:rPr lang="en-US" dirty="0"/>
              <a:t>Cautions on Questions for Interviews, Focus Groups, and Surveys </a:t>
            </a:r>
          </a:p>
        </p:txBody>
      </p:sp>
      <p:sp>
        <p:nvSpPr>
          <p:cNvPr id="9" name="Text Placeholder 8">
            <a:extLst>
              <a:ext uri="{FF2B5EF4-FFF2-40B4-BE49-F238E27FC236}">
                <a16:creationId xmlns:a16="http://schemas.microsoft.com/office/drawing/2014/main" id="{E7DFF930-4DA1-4FAC-B432-380879F84D7E}"/>
              </a:ext>
            </a:extLst>
          </p:cNvPr>
          <p:cNvSpPr>
            <a:spLocks noGrp="1"/>
          </p:cNvSpPr>
          <p:nvPr>
            <p:ph type="body" sz="quarter" idx="4294967295"/>
          </p:nvPr>
        </p:nvSpPr>
        <p:spPr>
          <a:xfrm>
            <a:off x="6644077" y="2003198"/>
            <a:ext cx="4683351" cy="4143375"/>
          </a:xfrm>
        </p:spPr>
        <p:txBody>
          <a:bodyPr>
            <a:normAutofit/>
          </a:bodyPr>
          <a:lstStyle/>
          <a:p>
            <a:pPr marL="0" indent="0">
              <a:buNone/>
            </a:pPr>
            <a:r>
              <a:rPr lang="en-US" sz="2400" b="1" dirty="0"/>
              <a:t>Examples </a:t>
            </a:r>
          </a:p>
          <a:p>
            <a:pPr marL="0" indent="0">
              <a:buNone/>
            </a:pPr>
            <a:r>
              <a:rPr lang="en-US" sz="2400" dirty="0"/>
              <a:t>“Do you think drug use gets in the way of your academic success?”</a:t>
            </a:r>
          </a:p>
          <a:p>
            <a:endParaRPr lang="en-US" sz="2400" dirty="0"/>
          </a:p>
          <a:p>
            <a:pPr marL="0" indent="0">
              <a:buNone/>
            </a:pPr>
            <a:endParaRPr lang="en-US" sz="2400" dirty="0"/>
          </a:p>
          <a:p>
            <a:pPr marL="0" indent="0">
              <a:buNone/>
            </a:pPr>
            <a:r>
              <a:rPr lang="en-US" sz="2400" dirty="0"/>
              <a:t>“How are you as a student?”</a:t>
            </a:r>
          </a:p>
        </p:txBody>
      </p:sp>
      <p:cxnSp>
        <p:nvCxnSpPr>
          <p:cNvPr id="11" name="Straight Arrow Connector 10">
            <a:extLst>
              <a:ext uri="{FF2B5EF4-FFF2-40B4-BE49-F238E27FC236}">
                <a16:creationId xmlns:a16="http://schemas.microsoft.com/office/drawing/2014/main" id="{3CCF14A3-44F2-4DA9-B84C-29E7B7DBB9BA}"/>
              </a:ext>
            </a:extLst>
          </p:cNvPr>
          <p:cNvCxnSpPr/>
          <p:nvPr/>
        </p:nvCxnSpPr>
        <p:spPr>
          <a:xfrm>
            <a:off x="4085508" y="2814638"/>
            <a:ext cx="23002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06B5F1FD-3C58-4F43-9E82-43F41DC8FFB1}"/>
              </a:ext>
            </a:extLst>
          </p:cNvPr>
          <p:cNvSpPr txBox="1">
            <a:spLocks/>
          </p:cNvSpPr>
          <p:nvPr/>
        </p:nvSpPr>
        <p:spPr>
          <a:xfrm>
            <a:off x="838200" y="2003198"/>
            <a:ext cx="3628307" cy="4034284"/>
          </a:xfrm>
          <a:prstGeom prst="rect">
            <a:avLst/>
          </a:prstGeom>
          <a:ln w="3175">
            <a:noFill/>
          </a:ln>
        </p:spPr>
        <p:txBody>
          <a:bodyPr vert="horz" lIns="0" tIns="0" rIns="0" bIns="0" rtlCol="0">
            <a:normAutofit/>
          </a:bodyPr>
          <a:lstStyle>
            <a:lvl1pPr marL="342799" indent="-342799" algn="l" defTabSz="914256" rtl="0" eaLnBrk="1" latinLnBrk="0" hangingPunct="1">
              <a:lnSpc>
                <a:spcPct val="100000"/>
              </a:lnSpc>
              <a:spcBef>
                <a:spcPts val="1800"/>
              </a:spcBef>
              <a:buFont typeface="Arial" panose="020B0604020202020204" pitchFamily="34" charset="0"/>
              <a:buChar char="•"/>
              <a:defRPr lang="en-US" sz="2400" kern="1200" noProof="0" dirty="0" smtClean="0">
                <a:solidFill>
                  <a:srgbClr val="576F7F"/>
                </a:solidFill>
                <a:latin typeface="+mn-lt"/>
                <a:ea typeface="+mn-ea"/>
                <a:cs typeface="+mn-cs"/>
              </a:defRPr>
            </a:lvl1pPr>
            <a:lvl2pPr marL="571334" indent="-228564" algn="l" defTabSz="914256" rtl="0" eaLnBrk="1" latinLnBrk="0" hangingPunct="1">
              <a:lnSpc>
                <a:spcPct val="100000"/>
              </a:lnSpc>
              <a:spcBef>
                <a:spcPts val="600"/>
              </a:spcBef>
              <a:buFont typeface="Arial" panose="020B0604020202020204" pitchFamily="34" charset="0"/>
              <a:buChar char="•"/>
              <a:defRPr lang="en-US" sz="1400" kern="1200" noProof="0" dirty="0" smtClean="0">
                <a:solidFill>
                  <a:srgbClr val="576F7F"/>
                </a:solidFill>
                <a:latin typeface="+mn-lt"/>
                <a:ea typeface="+mn-ea"/>
                <a:cs typeface="+mn-cs"/>
              </a:defRPr>
            </a:lvl2pPr>
            <a:lvl3pPr marL="799867" indent="-228564" algn="l" defTabSz="914256" rtl="0" eaLnBrk="1" latinLnBrk="0" hangingPunct="1">
              <a:lnSpc>
                <a:spcPct val="100000"/>
              </a:lnSpc>
              <a:spcBef>
                <a:spcPts val="600"/>
              </a:spcBef>
              <a:buFont typeface="Times New Roman" panose="02020603050405020304" pitchFamily="18" charset="0"/>
              <a:buChar char="–"/>
              <a:defRPr lang="en-US" sz="1400" kern="1200" noProof="0" dirty="0" smtClean="0">
                <a:solidFill>
                  <a:srgbClr val="576F7F"/>
                </a:solidFill>
                <a:latin typeface="+mn-lt"/>
                <a:ea typeface="+mn-ea"/>
                <a:cs typeface="+mn-cs"/>
              </a:defRPr>
            </a:lvl3pPr>
            <a:lvl4pPr marL="1028400" indent="-228564" algn="l" defTabSz="914256" rtl="0" eaLnBrk="1" latinLnBrk="0" hangingPunct="1">
              <a:lnSpc>
                <a:spcPct val="100000"/>
              </a:lnSpc>
              <a:spcBef>
                <a:spcPts val="600"/>
              </a:spcBef>
              <a:buFont typeface="Arial" panose="020B0604020202020204" pitchFamily="34" charset="0"/>
              <a:buChar char="»"/>
              <a:defRPr lang="en-US" sz="1400" kern="1200" noProof="0" dirty="0" smtClean="0">
                <a:solidFill>
                  <a:srgbClr val="576F7F"/>
                </a:solidFill>
                <a:latin typeface="+mn-lt"/>
                <a:ea typeface="+mn-ea"/>
                <a:cs typeface="+mn-cs"/>
              </a:defRPr>
            </a:lvl4pPr>
            <a:lvl5pPr marL="1256934" indent="-228564" algn="l" defTabSz="914256" rtl="0" eaLnBrk="1" latinLnBrk="0" hangingPunct="1">
              <a:lnSpc>
                <a:spcPct val="100000"/>
              </a:lnSpc>
              <a:spcBef>
                <a:spcPts val="600"/>
              </a:spcBef>
              <a:buFont typeface="Times New Roman" panose="02020603050405020304" pitchFamily="18" charset="0"/>
              <a:buChar char="◦"/>
              <a:defRPr lang="en-US" sz="1400" kern="1200" noProof="0" dirty="0" smtClean="0">
                <a:solidFill>
                  <a:srgbClr val="576F7F"/>
                </a:solidFill>
                <a:latin typeface="+mn-lt"/>
                <a:ea typeface="+mn-ea"/>
                <a:cs typeface="+mn-cs"/>
              </a:defRPr>
            </a:lvl5pPr>
            <a:lvl6pPr marL="2514202"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30"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7"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84" indent="-228564" algn="l" defTabSz="91425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56"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ea typeface="+mn-ea"/>
                <a:cs typeface="+mn-cs"/>
              </a:rPr>
              <a:t>What to avoid</a:t>
            </a:r>
          </a:p>
          <a:p>
            <a:pPr marL="342799" marR="0" lvl="0" indent="-342799" algn="l" defTabSz="9142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Potentially threatening questions</a:t>
            </a:r>
          </a:p>
          <a:p>
            <a:pPr marL="0" marR="0" lvl="0" indent="0" algn="l" defTabSz="914256"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ea typeface="+mn-ea"/>
              <a:cs typeface="+mn-cs"/>
            </a:endParaRPr>
          </a:p>
          <a:p>
            <a:pPr marL="342799" marR="0" lvl="0" indent="-342799" algn="l" defTabSz="914256"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Ambiguity</a:t>
            </a:r>
          </a:p>
        </p:txBody>
      </p:sp>
      <p:cxnSp>
        <p:nvCxnSpPr>
          <p:cNvPr id="7" name="Straight Arrow Connector 6">
            <a:extLst>
              <a:ext uri="{FF2B5EF4-FFF2-40B4-BE49-F238E27FC236}">
                <a16:creationId xmlns:a16="http://schemas.microsoft.com/office/drawing/2014/main" id="{DCC79D0D-E42D-4B2B-B96D-E152B91ED71D}"/>
              </a:ext>
            </a:extLst>
          </p:cNvPr>
          <p:cNvCxnSpPr>
            <a:cxnSpLocks/>
          </p:cNvCxnSpPr>
          <p:nvPr/>
        </p:nvCxnSpPr>
        <p:spPr>
          <a:xfrm>
            <a:off x="2652353" y="4356101"/>
            <a:ext cx="3733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91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F9B2E4-C50B-4731-A2E7-B356CA5C0388}"/>
              </a:ext>
            </a:extLst>
          </p:cNvPr>
          <p:cNvSpPr>
            <a:spLocks noGrp="1"/>
          </p:cNvSpPr>
          <p:nvPr>
            <p:ph type="title"/>
          </p:nvPr>
        </p:nvSpPr>
        <p:spPr/>
        <p:txBody>
          <a:bodyPr lIns="0"/>
          <a:lstStyle/>
          <a:p>
            <a:r>
              <a:rPr lang="en-US" dirty="0"/>
              <a:t>Example Probing Questions</a:t>
            </a:r>
          </a:p>
        </p:txBody>
      </p:sp>
      <p:sp>
        <p:nvSpPr>
          <p:cNvPr id="19" name="Slide Number Placeholder 18">
            <a:extLst>
              <a:ext uri="{FF2B5EF4-FFF2-40B4-BE49-F238E27FC236}">
                <a16:creationId xmlns:a16="http://schemas.microsoft.com/office/drawing/2014/main" id="{E1396AC8-1066-49FF-BDDB-B13E474CA03D}"/>
              </a:ext>
            </a:extLst>
          </p:cNvPr>
          <p:cNvSpPr>
            <a:spLocks noGrp="1"/>
          </p:cNvSpPr>
          <p:nvPr>
            <p:ph type="sldNum" sz="quarter" idx="12"/>
          </p:nvPr>
        </p:nvSpPr>
        <p:spPr/>
        <p:txBody>
          <a:bodyPr vert="horz" lIns="91440" tIns="45720" rIns="91440" bIns="45720" rtlCol="0" anchor="ctr">
            <a:normAutofit/>
          </a:bodyPr>
          <a:lstStyle/>
          <a:p>
            <a:pPr>
              <a:spcAft>
                <a:spcPts val="600"/>
              </a:spcAft>
            </a:pPr>
            <a:fld id="{BA8CF1B3-96A0-D24B-B5C9-B5B93FF4523E}" type="slidenum">
              <a:rPr lang="en-US" noProof="0">
                <a:solidFill>
                  <a:schemeClr val="tx1">
                    <a:lumMod val="50000"/>
                    <a:lumOff val="50000"/>
                  </a:schemeClr>
                </a:solidFill>
              </a:rPr>
              <a:pPr>
                <a:spcAft>
                  <a:spcPts val="600"/>
                </a:spcAft>
              </a:pPr>
              <a:t>67</a:t>
            </a:fld>
            <a:endParaRPr lang="en-US" noProof="0" dirty="0">
              <a:solidFill>
                <a:schemeClr val="tx1">
                  <a:lumMod val="50000"/>
                  <a:lumOff val="50000"/>
                </a:schemeClr>
              </a:solidFill>
            </a:endParaRPr>
          </a:p>
        </p:txBody>
      </p:sp>
      <p:grpSp>
        <p:nvGrpSpPr>
          <p:cNvPr id="4" name="Group 3">
            <a:extLst>
              <a:ext uri="{FF2B5EF4-FFF2-40B4-BE49-F238E27FC236}">
                <a16:creationId xmlns:a16="http://schemas.microsoft.com/office/drawing/2014/main" id="{27D75637-AE3D-4BFC-BCE4-8FBF27EF94D3}"/>
              </a:ext>
            </a:extLst>
          </p:cNvPr>
          <p:cNvGrpSpPr/>
          <p:nvPr/>
        </p:nvGrpSpPr>
        <p:grpSpPr>
          <a:xfrm>
            <a:off x="1152797" y="1850571"/>
            <a:ext cx="9886406" cy="4688340"/>
            <a:chOff x="1795008" y="1594164"/>
            <a:chExt cx="8693739" cy="4886510"/>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80814" y="1672645"/>
              <a:ext cx="2743200" cy="2606351"/>
            </a:xfrm>
            <a:prstGeom prst="rect">
              <a:avLst/>
            </a:prstGeom>
            <a:noFill/>
            <a:extLst>
              <a:ext uri="{909E8E84-426E-40dd-AFC4-6F175D3DCCD1}">
                <a14:hiddenFill xmlns:a14="http://schemas.microsoft.com/office/drawing/2010/main" xmlns="">
                  <a:solidFill>
                    <a:srgbClr val="FFFFFF"/>
                  </a:solidFill>
                </a14:hiddenFill>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95008" y="1772575"/>
              <a:ext cx="2336513" cy="23275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989223" y="2290000"/>
              <a:ext cx="2075652" cy="923330"/>
            </a:xfrm>
            <a:prstGeom prst="rect">
              <a:avLst/>
            </a:prstGeom>
          </p:spPr>
          <p:txBody>
            <a:bodyPr wrap="square" anchor="ctr">
              <a:normAutofit/>
            </a:bodyPr>
            <a:lstStyle/>
            <a:p>
              <a:pPr algn="ctr">
                <a:lnSpc>
                  <a:spcPct val="90000"/>
                </a:lnSpc>
                <a:spcAft>
                  <a:spcPts val="600"/>
                </a:spcAft>
              </a:pPr>
              <a:r>
                <a:rPr lang="en-US" sz="1600" dirty="0">
                  <a:latin typeface="+mj-lt"/>
                </a:rPr>
                <a:t>Can you describe more details about ______? </a:t>
              </a:r>
            </a:p>
          </p:txBody>
        </p:sp>
        <p:sp>
          <p:nvSpPr>
            <p:cNvPr id="12" name="Rectangle 11"/>
            <p:cNvSpPr/>
            <p:nvPr/>
          </p:nvSpPr>
          <p:spPr>
            <a:xfrm>
              <a:off x="4914588" y="2318227"/>
              <a:ext cx="2075652" cy="923330"/>
            </a:xfrm>
            <a:prstGeom prst="rect">
              <a:avLst/>
            </a:prstGeom>
          </p:spPr>
          <p:txBody>
            <a:bodyPr wrap="square" anchor="ctr">
              <a:normAutofit/>
            </a:bodyPr>
            <a:lstStyle/>
            <a:p>
              <a:pPr lvl="0" algn="ctr" eaLnBrk="0" hangingPunct="0">
                <a:lnSpc>
                  <a:spcPct val="90000"/>
                </a:lnSpc>
                <a:spcBef>
                  <a:spcPct val="30000"/>
                </a:spcBef>
              </a:pPr>
              <a:r>
                <a:rPr lang="en-US" sz="1600" dirty="0">
                  <a:solidFill>
                    <a:srgbClr val="000000"/>
                  </a:solidFill>
                  <a:latin typeface="+mj-lt"/>
                </a:rPr>
                <a:t>Can you give me an example of a time when you _____? </a:t>
              </a:r>
            </a:p>
          </p:txBody>
        </p:sp>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45547" y="1594164"/>
              <a:ext cx="2743200" cy="26063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177049" y="2320263"/>
              <a:ext cx="1943636" cy="646331"/>
            </a:xfrm>
            <a:prstGeom prst="rect">
              <a:avLst/>
            </a:prstGeom>
          </p:spPr>
          <p:txBody>
            <a:bodyPr wrap="square">
              <a:normAutofit/>
            </a:bodyPr>
            <a:lstStyle/>
            <a:p>
              <a:pPr lvl="0" algn="ctr" eaLnBrk="0" hangingPunct="0">
                <a:lnSpc>
                  <a:spcPct val="90000"/>
                </a:lnSpc>
                <a:spcBef>
                  <a:spcPct val="30000"/>
                </a:spcBef>
              </a:pPr>
              <a:r>
                <a:rPr lang="en-US" sz="1600" dirty="0"/>
                <a:t>And how did that make you feel?</a:t>
              </a: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81489" y="3874323"/>
              <a:ext cx="2743200" cy="26063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806141" y="4683670"/>
              <a:ext cx="2186357" cy="646331"/>
            </a:xfrm>
            <a:prstGeom prst="rect">
              <a:avLst/>
            </a:prstGeom>
          </p:spPr>
          <p:txBody>
            <a:bodyPr wrap="square">
              <a:normAutofit/>
            </a:bodyPr>
            <a:lstStyle/>
            <a:p>
              <a:pPr lvl="0" algn="ctr" eaLnBrk="0" hangingPunct="0">
                <a:lnSpc>
                  <a:spcPct val="90000"/>
                </a:lnSpc>
                <a:spcBef>
                  <a:spcPct val="30000"/>
                </a:spcBef>
              </a:pPr>
              <a:r>
                <a:rPr lang="en-US" sz="1600" dirty="0"/>
                <a:t>Can you tell me more about that? </a:t>
              </a:r>
            </a:p>
          </p:txBody>
        </p:sp>
        <p:pic>
          <p:nvPicPr>
            <p:cNvPr id="16" name="Picture 4">
              <a:extLst>
                <a:ext uri="{FF2B5EF4-FFF2-40B4-BE49-F238E27FC236}">
                  <a16:creationId xmlns:a16="http://schemas.microsoft.com/office/drawing/2014/main" id="{403A5476-5768-42EA-BF97-7799D50C99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63181" y="3871262"/>
              <a:ext cx="2743200" cy="260635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a:extLst>
                <a:ext uri="{FF2B5EF4-FFF2-40B4-BE49-F238E27FC236}">
                  <a16:creationId xmlns:a16="http://schemas.microsoft.com/office/drawing/2014/main" id="{24B64C1D-9284-40D0-B6BD-78DA2AA83200}"/>
                </a:ext>
              </a:extLst>
            </p:cNvPr>
            <p:cNvSpPr/>
            <p:nvPr/>
          </p:nvSpPr>
          <p:spPr>
            <a:xfrm>
              <a:off x="6429774" y="4523478"/>
              <a:ext cx="2075652" cy="971353"/>
            </a:xfrm>
            <a:prstGeom prst="rect">
              <a:avLst/>
            </a:prstGeom>
          </p:spPr>
          <p:txBody>
            <a:bodyPr wrap="square" anchor="ctr">
              <a:normAutofit/>
            </a:bodyPr>
            <a:lstStyle/>
            <a:p>
              <a:pPr lvl="0" algn="ctr" eaLnBrk="0" hangingPunct="0">
                <a:lnSpc>
                  <a:spcPct val="90000"/>
                </a:lnSpc>
                <a:spcBef>
                  <a:spcPct val="30000"/>
                </a:spcBef>
              </a:pPr>
              <a:r>
                <a:rPr lang="en-US" sz="1600" dirty="0">
                  <a:solidFill>
                    <a:srgbClr val="000000"/>
                  </a:solidFill>
                  <a:latin typeface="+mj-lt"/>
                </a:rPr>
                <a:t>This is what I think you are saying . . . is that accurate?</a:t>
              </a:r>
            </a:p>
          </p:txBody>
        </p:sp>
      </p:grpSp>
    </p:spTree>
    <p:extLst>
      <p:ext uri="{BB962C8B-B14F-4D97-AF65-F5344CB8AC3E}">
        <p14:creationId xmlns:p14="http://schemas.microsoft.com/office/powerpoint/2010/main" val="1964214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8BD91-F1FE-434E-B372-98E3C83D99BE}"/>
              </a:ext>
            </a:extLst>
          </p:cNvPr>
          <p:cNvSpPr>
            <a:spLocks noGrp="1"/>
          </p:cNvSpPr>
          <p:nvPr>
            <p:ph type="title"/>
          </p:nvPr>
        </p:nvSpPr>
        <p:spPr>
          <a:xfrm>
            <a:off x="5297762" y="640080"/>
            <a:ext cx="6251110" cy="3566160"/>
          </a:xfrm>
        </p:spPr>
        <p:txBody>
          <a:bodyPr vert="horz" lIns="91440" tIns="45720" rIns="91440" bIns="45720" rtlCol="0" anchor="b">
            <a:normAutofit fontScale="90000"/>
          </a:bodyPr>
          <a:lstStyle/>
          <a:p>
            <a:r>
              <a:rPr lang="en-US" sz="5400" dirty="0"/>
              <a:t>Conducting Interviews, Focus Groups, and Surveys: Best Practices and Cautions</a:t>
            </a:r>
          </a:p>
        </p:txBody>
      </p:sp>
      <p:pic>
        <p:nvPicPr>
          <p:cNvPr id="19" name="Picture 5" descr="Conference room table">
            <a:extLst>
              <a:ext uri="{FF2B5EF4-FFF2-40B4-BE49-F238E27FC236}">
                <a16:creationId xmlns:a16="http://schemas.microsoft.com/office/drawing/2014/main" id="{53CD0ABE-4218-421D-953C-D8EA701EB9A9}"/>
              </a:ext>
            </a:extLst>
          </p:cNvPr>
          <p:cNvPicPr>
            <a:picLocks noChangeAspect="1"/>
          </p:cNvPicPr>
          <p:nvPr/>
        </p:nvPicPr>
        <p:blipFill rotWithShape="1">
          <a:blip r:embed="rId2"/>
          <a:srcRect l="3938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A1CCC47-DBB8-4D61-A723-6D24DB03B04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619C4B4-FDD2-452F-A655-398F3EC65D4D}" type="slidenum">
              <a:rPr lang="en-US" smtClean="0">
                <a:solidFill>
                  <a:prstClr val="black">
                    <a:tint val="75000"/>
                  </a:prstClr>
                </a:solidFill>
                <a:latin typeface="Calibri" panose="020F0502020204030204"/>
              </a:rPr>
              <a:pPr>
                <a:spcAft>
                  <a:spcPts val="600"/>
                </a:spcAft>
                <a:defRPr/>
              </a:pPr>
              <a:t>68</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637990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958F66-C6D5-4936-B63A-C75DDCFC96F4}"/>
              </a:ext>
            </a:extLst>
          </p:cNvPr>
          <p:cNvSpPr>
            <a:spLocks noGrp="1"/>
          </p:cNvSpPr>
          <p:nvPr>
            <p:ph type="title"/>
          </p:nvPr>
        </p:nvSpPr>
        <p:spPr>
          <a:xfrm>
            <a:off x="4965430" y="629268"/>
            <a:ext cx="6586491" cy="1286160"/>
          </a:xfrm>
        </p:spPr>
        <p:txBody>
          <a:bodyPr anchor="b">
            <a:noAutofit/>
          </a:bodyPr>
          <a:lstStyle/>
          <a:p>
            <a:r>
              <a:rPr lang="en-US" dirty="0"/>
              <a:t>Interview and Focus Group Facilitation Best Practices</a:t>
            </a:r>
          </a:p>
        </p:txBody>
      </p:sp>
      <p:sp>
        <p:nvSpPr>
          <p:cNvPr id="7" name="Text Placeholder 6">
            <a:extLst>
              <a:ext uri="{FF2B5EF4-FFF2-40B4-BE49-F238E27FC236}">
                <a16:creationId xmlns:a16="http://schemas.microsoft.com/office/drawing/2014/main" id="{7762B2AC-64F8-4831-9D7D-59ACB33A0623}"/>
              </a:ext>
            </a:extLst>
          </p:cNvPr>
          <p:cNvSpPr>
            <a:spLocks noGrp="1"/>
          </p:cNvSpPr>
          <p:nvPr>
            <p:ph type="body" sz="quarter" idx="4294967295"/>
          </p:nvPr>
        </p:nvSpPr>
        <p:spPr>
          <a:xfrm>
            <a:off x="4965431" y="2438400"/>
            <a:ext cx="6586489" cy="3785419"/>
          </a:xfrm>
        </p:spPr>
        <p:txBody>
          <a:bodyPr>
            <a:normAutofit/>
          </a:bodyPr>
          <a:lstStyle/>
          <a:p>
            <a:r>
              <a:rPr lang="en-US" sz="2000" dirty="0"/>
              <a:t>Develop rapport with the interviewee.</a:t>
            </a:r>
          </a:p>
          <a:p>
            <a:r>
              <a:rPr lang="en-US" sz="2000" dirty="0"/>
              <a:t>Be attentive to body language—both yours and the interviewees. </a:t>
            </a:r>
          </a:p>
          <a:p>
            <a:r>
              <a:rPr lang="en-US" sz="2000" dirty="0"/>
              <a:t>Create the space for anonymity. </a:t>
            </a:r>
          </a:p>
          <a:p>
            <a:r>
              <a:rPr lang="en-US" sz="2000" dirty="0"/>
              <a:t>Provide the option to refuse to answer. </a:t>
            </a:r>
          </a:p>
          <a:p>
            <a:r>
              <a:rPr lang="en-US" sz="2000" dirty="0"/>
              <a:t>If conducting virtually, try to come on screen to build a greater connection. </a:t>
            </a:r>
          </a:p>
        </p:txBody>
      </p:sp>
      <p:pic>
        <p:nvPicPr>
          <p:cNvPr id="10" name="Content Placeholder 9" descr="A person sitting on a table&#10;&#10;Description automatically generated">
            <a:extLst>
              <a:ext uri="{FF2B5EF4-FFF2-40B4-BE49-F238E27FC236}">
                <a16:creationId xmlns:a16="http://schemas.microsoft.com/office/drawing/2014/main" id="{3796932C-4F03-461C-9C6E-056A187AC2B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687"/>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058B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3ADADCC-E98C-42E8-B004-0B9F2BE3419D}"/>
              </a:ext>
            </a:extLst>
          </p:cNvPr>
          <p:cNvSpPr>
            <a:spLocks noGrp="1"/>
          </p:cNvSpPr>
          <p:nvPr>
            <p:ph type="sldNum" sz="quarter" idx="12"/>
          </p:nvPr>
        </p:nvSpPr>
        <p:spPr>
          <a:xfrm>
            <a:off x="10167042" y="6356350"/>
            <a:ext cx="118675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A8CF1B3-96A0-D24B-B5C9-B5B93FF4523E}" type="slidenum">
              <a:rPr kumimoji="0" lang="en-US" b="0" i="0" u="none" strike="noStrike" kern="1200" cap="none" spc="0" normalizeH="0" baseline="0" noProof="0" smtClean="0">
                <a:ln>
                  <a:noFill/>
                </a:ln>
                <a:effectLst/>
                <a:uLnTx/>
                <a:uFillTx/>
                <a:ea typeface="+mn-ea"/>
                <a:cs typeface="+mn-cs"/>
              </a:rPr>
              <a:pPr marL="0" marR="0" lvl="0" indent="0" defTabSz="914400" rtl="0" eaLnBrk="1" fontAlgn="auto" latinLnBrk="0" hangingPunct="1">
                <a:spcBef>
                  <a:spcPts val="0"/>
                </a:spcBef>
                <a:spcAft>
                  <a:spcPts val="600"/>
                </a:spcAft>
                <a:buClrTx/>
                <a:buSzTx/>
                <a:buFontTx/>
                <a:buNone/>
                <a:tabLst/>
                <a:defRPr/>
              </a:pPr>
              <a:t>69</a:t>
            </a:fld>
            <a:endParaRPr kumimoji="0" lang="en-US"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720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90AF-FC5A-4582-9DB6-D147FC709E02}"/>
              </a:ext>
            </a:extLst>
          </p:cNvPr>
          <p:cNvSpPr>
            <a:spLocks noGrp="1"/>
          </p:cNvSpPr>
          <p:nvPr>
            <p:ph type="title"/>
          </p:nvPr>
        </p:nvSpPr>
        <p:spPr>
          <a:xfrm>
            <a:off x="4965430" y="629268"/>
            <a:ext cx="6586491" cy="1286160"/>
          </a:xfrm>
        </p:spPr>
        <p:txBody>
          <a:bodyPr anchor="b">
            <a:normAutofit/>
          </a:bodyPr>
          <a:lstStyle/>
          <a:p>
            <a:r>
              <a:rPr lang="en-US" dirty="0"/>
              <a:t>Vignette Activity</a:t>
            </a:r>
          </a:p>
        </p:txBody>
      </p:sp>
      <p:sp>
        <p:nvSpPr>
          <p:cNvPr id="3" name="Content Placeholder 2">
            <a:extLst>
              <a:ext uri="{FF2B5EF4-FFF2-40B4-BE49-F238E27FC236}">
                <a16:creationId xmlns:a16="http://schemas.microsoft.com/office/drawing/2014/main" id="{1B496FD6-F47D-47ED-80CA-F74793B38955}"/>
              </a:ext>
            </a:extLst>
          </p:cNvPr>
          <p:cNvSpPr>
            <a:spLocks noGrp="1"/>
          </p:cNvSpPr>
          <p:nvPr>
            <p:ph idx="1"/>
          </p:nvPr>
        </p:nvSpPr>
        <p:spPr>
          <a:xfrm>
            <a:off x="4965431" y="2438400"/>
            <a:ext cx="6586489" cy="3785419"/>
          </a:xfrm>
        </p:spPr>
        <p:txBody>
          <a:bodyPr vert="horz" lIns="91440" tIns="45720" rIns="91440" bIns="45720" rtlCol="0" anchor="t">
            <a:normAutofit lnSpcReduction="10000"/>
          </a:bodyPr>
          <a:lstStyle/>
          <a:p>
            <a:pPr marL="0" indent="0">
              <a:buNone/>
            </a:pPr>
            <a:r>
              <a:rPr lang="en-US" sz="2000" b="1" dirty="0"/>
              <a:t>Allow 45 minutes for this activity.</a:t>
            </a:r>
          </a:p>
          <a:p>
            <a:pPr>
              <a:lnSpc>
                <a:spcPct val="110000"/>
              </a:lnSpc>
            </a:pPr>
            <a:r>
              <a:rPr lang="en-US" sz="2000" dirty="0"/>
              <a:t>In pairs, read the student vignettes on pages 3–4 in the workbook. </a:t>
            </a:r>
          </a:p>
          <a:p>
            <a:pPr>
              <a:lnSpc>
                <a:spcPct val="110000"/>
              </a:lnSpc>
            </a:pPr>
            <a:r>
              <a:rPr lang="en-US" sz="2000" dirty="0"/>
              <a:t>Respond to the discussion questions in pairs or small groups. </a:t>
            </a:r>
          </a:p>
          <a:p>
            <a:pPr marL="685800" lvl="2">
              <a:lnSpc>
                <a:spcPct val="110000"/>
              </a:lnSpc>
            </a:pPr>
            <a:r>
              <a:rPr lang="en-US" sz="1600" dirty="0"/>
              <a:t>What needs might this adolescent have to meet whole child-person needs? </a:t>
            </a:r>
            <a:endParaRPr lang="en-US" sz="1600" dirty="0">
              <a:cs typeface="Calibri"/>
            </a:endParaRPr>
          </a:p>
          <a:p>
            <a:pPr marL="685800" lvl="2">
              <a:lnSpc>
                <a:spcPct val="110000"/>
              </a:lnSpc>
            </a:pPr>
            <a:r>
              <a:rPr lang="en-US" sz="1600" dirty="0"/>
              <a:t>What community or district resources might they access?</a:t>
            </a:r>
          </a:p>
          <a:p>
            <a:pPr marL="685800" lvl="2">
              <a:lnSpc>
                <a:spcPct val="110000"/>
              </a:lnSpc>
            </a:pPr>
            <a:r>
              <a:rPr lang="en-US" sz="1600" dirty="0"/>
              <a:t>What barriers might this adolescent come across in accessing resources and services? </a:t>
            </a:r>
          </a:p>
          <a:p>
            <a:pPr marL="685800" lvl="2">
              <a:lnSpc>
                <a:spcPct val="110000"/>
              </a:lnSpc>
            </a:pPr>
            <a:r>
              <a:rPr lang="en-US" sz="1600" dirty="0"/>
              <a:t>What resources might be tapped locally or do not exist in your community? </a:t>
            </a:r>
          </a:p>
          <a:p>
            <a:pPr marL="0" indent="0">
              <a:buNone/>
            </a:pPr>
            <a:endParaRPr lang="en-US" sz="2000" dirty="0"/>
          </a:p>
          <a:p>
            <a:pPr marL="0" indent="0">
              <a:buNone/>
            </a:pPr>
            <a:endParaRPr lang="en-US" sz="2000" dirty="0"/>
          </a:p>
        </p:txBody>
      </p:sp>
      <p:pic>
        <p:nvPicPr>
          <p:cNvPr id="5" name="Picture 4" descr="Glasses on top of a book">
            <a:extLst>
              <a:ext uri="{FF2B5EF4-FFF2-40B4-BE49-F238E27FC236}">
                <a16:creationId xmlns:a16="http://schemas.microsoft.com/office/drawing/2014/main" id="{3D0A48D3-E374-4CF9-8EBD-6C9B9CC463C2}"/>
              </a:ext>
            </a:extLst>
          </p:cNvPr>
          <p:cNvPicPr>
            <a:picLocks noChangeAspect="1"/>
          </p:cNvPicPr>
          <p:nvPr/>
        </p:nvPicPr>
        <p:blipFill rotWithShape="1">
          <a:blip r:embed="rId2"/>
          <a:srcRect l="14943" r="40275" b="-1"/>
          <a:stretch/>
        </p:blipFill>
        <p:spPr>
          <a:xfrm>
            <a:off x="20" y="10"/>
            <a:ext cx="4635571" cy="6857990"/>
          </a:xfrm>
          <a:prstGeom prst="rect">
            <a:avLst/>
          </a:prstGeom>
          <a:effectLst/>
        </p:spPr>
      </p:pic>
      <p:sp>
        <p:nvSpPr>
          <p:cNvPr id="6" name="Slide Number Placeholder 5">
            <a:extLst>
              <a:ext uri="{FF2B5EF4-FFF2-40B4-BE49-F238E27FC236}">
                <a16:creationId xmlns:a16="http://schemas.microsoft.com/office/drawing/2014/main" id="{2134233C-2DB0-4269-933A-C6452C6CE31D}"/>
              </a:ext>
            </a:extLst>
          </p:cNvPr>
          <p:cNvSpPr>
            <a:spLocks noGrp="1"/>
          </p:cNvSpPr>
          <p:nvPr>
            <p:ph type="sldNum" sz="quarter" idx="12"/>
          </p:nvPr>
        </p:nvSpPr>
        <p:spPr/>
        <p:txBody>
          <a:bodyPr/>
          <a:lstStyle/>
          <a:p>
            <a:fld id="{A619C4B4-FDD2-452F-A655-398F3EC65D4D}" type="slidenum">
              <a:rPr lang="en-US" smtClean="0"/>
              <a:t>7</a:t>
            </a:fld>
            <a:endParaRPr lang="en-US" dirty="0"/>
          </a:p>
        </p:txBody>
      </p:sp>
    </p:spTree>
    <p:extLst>
      <p:ext uri="{BB962C8B-B14F-4D97-AF65-F5344CB8AC3E}">
        <p14:creationId xmlns:p14="http://schemas.microsoft.com/office/powerpoint/2010/main" val="15250774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958F66-C6D5-4936-B63A-C75DDCFC96F4}"/>
              </a:ext>
            </a:extLst>
          </p:cNvPr>
          <p:cNvSpPr>
            <a:spLocks noGrp="1"/>
          </p:cNvSpPr>
          <p:nvPr>
            <p:ph type="title"/>
          </p:nvPr>
        </p:nvSpPr>
        <p:spPr>
          <a:xfrm>
            <a:off x="4965430" y="629268"/>
            <a:ext cx="6586491" cy="1286160"/>
          </a:xfrm>
        </p:spPr>
        <p:txBody>
          <a:bodyPr anchor="b">
            <a:noAutofit/>
          </a:bodyPr>
          <a:lstStyle/>
          <a:p>
            <a:r>
              <a:rPr lang="en-US" dirty="0"/>
              <a:t>Interview and Focus Group Facilitation Best Practices</a:t>
            </a:r>
          </a:p>
        </p:txBody>
      </p:sp>
      <p:sp>
        <p:nvSpPr>
          <p:cNvPr id="7" name="Text Placeholder 6">
            <a:extLst>
              <a:ext uri="{FF2B5EF4-FFF2-40B4-BE49-F238E27FC236}">
                <a16:creationId xmlns:a16="http://schemas.microsoft.com/office/drawing/2014/main" id="{7762B2AC-64F8-4831-9D7D-59ACB33A0623}"/>
              </a:ext>
            </a:extLst>
          </p:cNvPr>
          <p:cNvSpPr>
            <a:spLocks noGrp="1"/>
          </p:cNvSpPr>
          <p:nvPr>
            <p:ph type="body" sz="quarter" idx="4294967295"/>
          </p:nvPr>
        </p:nvSpPr>
        <p:spPr>
          <a:xfrm>
            <a:off x="4965431" y="2438400"/>
            <a:ext cx="6586489" cy="3785419"/>
          </a:xfrm>
        </p:spPr>
        <p:txBody>
          <a:bodyPr>
            <a:normAutofit/>
          </a:bodyPr>
          <a:lstStyle/>
          <a:p>
            <a:r>
              <a:rPr lang="en-US" sz="2000" dirty="0"/>
              <a:t>Navigate the protocol in a way that allows for a natural conversation flow. </a:t>
            </a:r>
          </a:p>
          <a:p>
            <a:r>
              <a:rPr lang="en-US" sz="2000" dirty="0"/>
              <a:t>Look for opportunities to ask probing questions.</a:t>
            </a:r>
          </a:p>
          <a:p>
            <a:r>
              <a:rPr lang="en-US" sz="2000" dirty="0"/>
              <a:t>Let conversation flow but be mindful of gathering the intended information. </a:t>
            </a:r>
          </a:p>
          <a:p>
            <a:r>
              <a:rPr lang="en-US" sz="2000" dirty="0"/>
              <a:t>Take 10–15 minutes after the interview to jot down or record notes about what you noticed or further questions that arose from the interview. </a:t>
            </a:r>
          </a:p>
        </p:txBody>
      </p:sp>
      <p:pic>
        <p:nvPicPr>
          <p:cNvPr id="10" name="Content Placeholder 9" descr="A person sitting on a table&#10;&#10;Description automatically generated">
            <a:extLst>
              <a:ext uri="{FF2B5EF4-FFF2-40B4-BE49-F238E27FC236}">
                <a16:creationId xmlns:a16="http://schemas.microsoft.com/office/drawing/2014/main" id="{3796932C-4F03-461C-9C6E-056A187AC2B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687"/>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058B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3ADADCC-E98C-42E8-B004-0B9F2BE3419D}"/>
              </a:ext>
            </a:extLst>
          </p:cNvPr>
          <p:cNvSpPr>
            <a:spLocks noGrp="1"/>
          </p:cNvSpPr>
          <p:nvPr>
            <p:ph type="sldNum" sz="quarter" idx="12"/>
          </p:nvPr>
        </p:nvSpPr>
        <p:spPr>
          <a:xfrm>
            <a:off x="10167042" y="6356350"/>
            <a:ext cx="118675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A8CF1B3-96A0-D24B-B5C9-B5B93FF4523E}" type="slidenum">
              <a:rPr kumimoji="0" lang="en-US" b="0" i="0" u="none" strike="noStrike" kern="1200" cap="none" spc="0" normalizeH="0" baseline="0" noProof="0" smtClean="0">
                <a:ln>
                  <a:noFill/>
                </a:ln>
                <a:effectLst/>
                <a:uLnTx/>
                <a:uFillTx/>
                <a:ea typeface="+mn-ea"/>
                <a:cs typeface="+mn-cs"/>
              </a:rPr>
              <a:pPr marL="0" marR="0" lvl="0" indent="0" defTabSz="914400" rtl="0" eaLnBrk="1" fontAlgn="auto" latinLnBrk="0" hangingPunct="1">
                <a:spcBef>
                  <a:spcPts val="0"/>
                </a:spcBef>
                <a:spcAft>
                  <a:spcPts val="600"/>
                </a:spcAft>
                <a:buClrTx/>
                <a:buSzTx/>
                <a:buFontTx/>
                <a:buNone/>
                <a:tabLst/>
                <a:defRPr/>
              </a:pPr>
              <a:t>70</a:t>
            </a:fld>
            <a:endParaRPr kumimoji="0" lang="en-US"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1642101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FD02-5155-46FE-B96E-23BC75CE461B}"/>
              </a:ext>
            </a:extLst>
          </p:cNvPr>
          <p:cNvSpPr>
            <a:spLocks noGrp="1"/>
          </p:cNvSpPr>
          <p:nvPr>
            <p:ph type="title"/>
          </p:nvPr>
        </p:nvSpPr>
        <p:spPr>
          <a:xfrm>
            <a:off x="5214579" y="629266"/>
            <a:ext cx="6422849" cy="1676603"/>
          </a:xfrm>
        </p:spPr>
        <p:txBody>
          <a:bodyPr>
            <a:normAutofit/>
          </a:bodyPr>
          <a:lstStyle/>
          <a:p>
            <a:r>
              <a:rPr lang="en-US" dirty="0"/>
              <a:t>Considerations for Interviews </a:t>
            </a:r>
          </a:p>
        </p:txBody>
      </p:sp>
      <p:sp>
        <p:nvSpPr>
          <p:cNvPr id="9" name="Rectangle 1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Radio microphone">
            <a:extLst>
              <a:ext uri="{FF2B5EF4-FFF2-40B4-BE49-F238E27FC236}">
                <a16:creationId xmlns:a16="http://schemas.microsoft.com/office/drawing/2014/main" id="{F2CBB600-F6DE-4751-83EF-1C2AEC67AC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2" name="Content Placeholder 1">
            <a:extLst>
              <a:ext uri="{FF2B5EF4-FFF2-40B4-BE49-F238E27FC236}">
                <a16:creationId xmlns:a16="http://schemas.microsoft.com/office/drawing/2014/main" id="{91478633-A246-46C8-967A-AB403F15A557}"/>
              </a:ext>
            </a:extLst>
          </p:cNvPr>
          <p:cNvSpPr>
            <a:spLocks noGrp="1"/>
          </p:cNvSpPr>
          <p:nvPr>
            <p:ph idx="1"/>
          </p:nvPr>
        </p:nvSpPr>
        <p:spPr>
          <a:xfrm>
            <a:off x="5214581" y="2438400"/>
            <a:ext cx="6422848" cy="3785419"/>
          </a:xfrm>
        </p:spPr>
        <p:txBody>
          <a:bodyPr>
            <a:normAutofit/>
          </a:bodyPr>
          <a:lstStyle/>
          <a:p>
            <a:pPr marL="342936" lvl="1" indent="-342900">
              <a:spcBef>
                <a:spcPts val="1200"/>
              </a:spcBef>
            </a:pPr>
            <a:r>
              <a:rPr lang="en-US" sz="2000" dirty="0"/>
              <a:t>Consider the social and/or organizational position of the interviewer and interviewee. </a:t>
            </a:r>
          </a:p>
          <a:p>
            <a:pPr marL="342936" lvl="1" indent="-342900">
              <a:spcBef>
                <a:spcPts val="1200"/>
              </a:spcBef>
            </a:pPr>
            <a:r>
              <a:rPr lang="en-US" sz="2000" dirty="0"/>
              <a:t>Ensure a space for interviewee anonymity and safely sharing thoughts (e.g., privacy statements).</a:t>
            </a:r>
          </a:p>
          <a:p>
            <a:pPr marL="342936" lvl="1" indent="-342900">
              <a:spcBef>
                <a:spcPts val="1200"/>
              </a:spcBef>
            </a:pPr>
            <a:r>
              <a:rPr lang="en-US" sz="2000" dirty="0"/>
              <a:t>Consider the location of the interview: Will the location hamper or impede honest responses (e.g., a classroom teacher in his or her classroom). </a:t>
            </a:r>
          </a:p>
          <a:p>
            <a:pPr marL="342936" lvl="1" indent="-342900">
              <a:spcBef>
                <a:spcPts val="1200"/>
              </a:spcBef>
            </a:pPr>
            <a:r>
              <a:rPr lang="en-US" sz="2000" dirty="0"/>
              <a:t>Record sessions if possible; leaving note taking for in-the-moment reflections. </a:t>
            </a:r>
          </a:p>
        </p:txBody>
      </p:sp>
      <p:sp>
        <p:nvSpPr>
          <p:cNvPr id="5" name="Slide Number Placeholder 4">
            <a:extLst>
              <a:ext uri="{FF2B5EF4-FFF2-40B4-BE49-F238E27FC236}">
                <a16:creationId xmlns:a16="http://schemas.microsoft.com/office/drawing/2014/main" id="{2CE6399E-F9D3-4650-9C0D-1239644630F9}"/>
              </a:ext>
            </a:extLst>
          </p:cNvPr>
          <p:cNvSpPr>
            <a:spLocks noGrp="1"/>
          </p:cNvSpPr>
          <p:nvPr>
            <p:ph type="sldNum" sz="quarter" idx="12"/>
          </p:nvPr>
        </p:nvSpPr>
        <p:spPr>
          <a:xfrm>
            <a:off x="292608" y="6356350"/>
            <a:ext cx="685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C87DC6-08C9-425A-98F4-C2C9E61CAB33}" type="slidenum">
              <a:rPr kumimoji="0" lang="en-US" b="0" i="0" u="none" strike="noStrike" kern="1200" cap="none" spc="0" normalizeH="0" baseline="0" noProof="0">
                <a:ln>
                  <a:noFill/>
                </a:ln>
                <a:solidFill>
                  <a:srgbClr val="595959"/>
                </a:solidFill>
                <a:effectLst/>
                <a:uLnTx/>
                <a:uFillTx/>
                <a:latin typeface="Times New Roman"/>
                <a:ea typeface="+mn-ea"/>
                <a:cs typeface="+mn-cs"/>
              </a:rPr>
              <a:pPr marL="0" marR="0" lvl="0" indent="0" defTabSz="914400" rtl="0" eaLnBrk="1" fontAlgn="auto" latinLnBrk="0" hangingPunct="1">
                <a:spcBef>
                  <a:spcPts val="0"/>
                </a:spcBef>
                <a:spcAft>
                  <a:spcPts val="600"/>
                </a:spcAft>
                <a:buClrTx/>
                <a:buSzTx/>
                <a:buFontTx/>
                <a:buNone/>
                <a:tabLst/>
                <a:defRPr/>
              </a:pPr>
              <a:t>71</a:t>
            </a:fld>
            <a:endParaRPr kumimoji="0" lang="en-US" b="0" i="0" u="none" strike="noStrike" kern="1200" cap="none" spc="0" normalizeH="0" baseline="0" noProof="0" dirty="0">
              <a:ln>
                <a:noFill/>
              </a:ln>
              <a:solidFill>
                <a:srgbClr val="595959"/>
              </a:solidFill>
              <a:effectLst/>
              <a:uLnTx/>
              <a:uFillTx/>
              <a:latin typeface="Times New Roman"/>
              <a:ea typeface="+mn-ea"/>
              <a:cs typeface="+mn-cs"/>
            </a:endParaRPr>
          </a:p>
        </p:txBody>
      </p:sp>
      <p:sp>
        <p:nvSpPr>
          <p:cNvPr id="8" name="Slide Number Placeholder 3">
            <a:extLst>
              <a:ext uri="{FF2B5EF4-FFF2-40B4-BE49-F238E27FC236}">
                <a16:creationId xmlns:a16="http://schemas.microsoft.com/office/drawing/2014/main" id="{91841B3C-58A5-46CE-9C68-D2964BD62D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19C4B4-FDD2-452F-A655-398F3EC65D4D}" type="slidenum">
              <a:rPr lang="en-US" smtClean="0"/>
              <a:pPr/>
              <a:t>71</a:t>
            </a:fld>
            <a:endParaRPr lang="en-US" dirty="0"/>
          </a:p>
        </p:txBody>
      </p:sp>
    </p:spTree>
    <p:extLst>
      <p:ext uri="{BB962C8B-B14F-4D97-AF65-F5344CB8AC3E}">
        <p14:creationId xmlns:p14="http://schemas.microsoft.com/office/powerpoint/2010/main" val="2770426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FD02-5155-46FE-B96E-23BC75CE461B}"/>
              </a:ext>
            </a:extLst>
          </p:cNvPr>
          <p:cNvSpPr>
            <a:spLocks noGrp="1"/>
          </p:cNvSpPr>
          <p:nvPr>
            <p:ph type="title"/>
          </p:nvPr>
        </p:nvSpPr>
        <p:spPr>
          <a:xfrm>
            <a:off x="5214579" y="629266"/>
            <a:ext cx="6422849" cy="1676603"/>
          </a:xfrm>
        </p:spPr>
        <p:txBody>
          <a:bodyPr>
            <a:normAutofit/>
          </a:bodyPr>
          <a:lstStyle/>
          <a:p>
            <a:r>
              <a:rPr lang="en-US" dirty="0"/>
              <a:t>Considerations for Focus Groups</a:t>
            </a:r>
          </a:p>
        </p:txBody>
      </p:sp>
      <p:sp>
        <p:nvSpPr>
          <p:cNvPr id="19" name="Rectangle 1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Customer review with solid fill">
            <a:extLst>
              <a:ext uri="{FF2B5EF4-FFF2-40B4-BE49-F238E27FC236}">
                <a16:creationId xmlns:a16="http://schemas.microsoft.com/office/drawing/2014/main" id="{F2CBB600-F6DE-4751-83EF-1C2AEC67A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761364" y="1872360"/>
            <a:ext cx="3113280" cy="3113280"/>
          </a:xfrm>
          <a:prstGeom prst="rect">
            <a:avLst/>
          </a:prstGeom>
          <a:effectLst/>
        </p:spPr>
      </p:pic>
      <p:sp>
        <p:nvSpPr>
          <p:cNvPr id="2" name="Content Placeholder 1">
            <a:extLst>
              <a:ext uri="{FF2B5EF4-FFF2-40B4-BE49-F238E27FC236}">
                <a16:creationId xmlns:a16="http://schemas.microsoft.com/office/drawing/2014/main" id="{91478633-A246-46C8-967A-AB403F15A557}"/>
              </a:ext>
            </a:extLst>
          </p:cNvPr>
          <p:cNvSpPr>
            <a:spLocks noGrp="1"/>
          </p:cNvSpPr>
          <p:nvPr>
            <p:ph idx="1"/>
          </p:nvPr>
        </p:nvSpPr>
        <p:spPr>
          <a:xfrm>
            <a:off x="5214581" y="2438400"/>
            <a:ext cx="6422848" cy="3785419"/>
          </a:xfrm>
        </p:spPr>
        <p:txBody>
          <a:bodyPr>
            <a:noAutofit/>
          </a:bodyPr>
          <a:lstStyle/>
          <a:p>
            <a:pPr marL="341313" lvl="1" indent="-339725">
              <a:spcBef>
                <a:spcPts val="1200"/>
              </a:spcBef>
            </a:pPr>
            <a:r>
              <a:rPr lang="en-US" sz="1800" dirty="0"/>
              <a:t>Be mindful of the social and power dynamics of the focus group participants (e.g., race, gender, socioeconomic status, housing status). </a:t>
            </a:r>
          </a:p>
          <a:p>
            <a:pPr marL="341313" lvl="1" indent="-339725">
              <a:spcBef>
                <a:spcPts val="1200"/>
              </a:spcBef>
            </a:pPr>
            <a:r>
              <a:rPr lang="en-US" sz="1800" dirty="0"/>
              <a:t>Group like with like for focus group discussions (e.g., students with students, parents with parents). </a:t>
            </a:r>
          </a:p>
          <a:p>
            <a:pPr marL="341313" lvl="1" indent="-339725">
              <a:spcBef>
                <a:spcPts val="1200"/>
              </a:spcBef>
            </a:pPr>
            <a:r>
              <a:rPr lang="en-US" sz="1800" dirty="0"/>
              <a:t>Try for focus groups of four to six people to allow for everyone in the group to have a voice in the conversation. </a:t>
            </a:r>
          </a:p>
          <a:p>
            <a:pPr marL="341313" lvl="1" indent="-339725">
              <a:spcBef>
                <a:spcPts val="1200"/>
              </a:spcBef>
            </a:pPr>
            <a:r>
              <a:rPr lang="en-US" sz="1800" dirty="0"/>
              <a:t>The facilitator must be actively engaged in moderating the focus group, ensuring active participation, and keeping discussions on topic. Two facilitators allow for one note taker and one facilitator. </a:t>
            </a:r>
          </a:p>
          <a:p>
            <a:pPr marL="341313" lvl="1" indent="-339725">
              <a:spcBef>
                <a:spcPts val="1200"/>
              </a:spcBef>
            </a:pPr>
            <a:r>
              <a:rPr lang="en-US" sz="1800" dirty="0"/>
              <a:t>Setting the climate for a confidential discussion in a safe space is important.</a:t>
            </a:r>
          </a:p>
        </p:txBody>
      </p:sp>
      <p:sp>
        <p:nvSpPr>
          <p:cNvPr id="5" name="Slide Number Placeholder 4">
            <a:extLst>
              <a:ext uri="{FF2B5EF4-FFF2-40B4-BE49-F238E27FC236}">
                <a16:creationId xmlns:a16="http://schemas.microsoft.com/office/drawing/2014/main" id="{2CE6399E-F9D3-4650-9C0D-1239644630F9}"/>
              </a:ext>
            </a:extLst>
          </p:cNvPr>
          <p:cNvSpPr>
            <a:spLocks noGrp="1"/>
          </p:cNvSpPr>
          <p:nvPr>
            <p:ph type="sldNum" sz="quarter" idx="12"/>
          </p:nvPr>
        </p:nvSpPr>
        <p:spPr>
          <a:xfrm>
            <a:off x="292608" y="6356350"/>
            <a:ext cx="685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C87DC6-08C9-425A-98F4-C2C9E61CAB33}" type="slidenum">
              <a:rPr kumimoji="0" lang="en-US" b="0" i="0" u="none" strike="noStrike" kern="1200" cap="none" spc="0" normalizeH="0" baseline="0" noProof="0">
                <a:ln>
                  <a:noFill/>
                </a:ln>
                <a:solidFill>
                  <a:srgbClr val="595959"/>
                </a:solidFill>
                <a:effectLst/>
                <a:uLnTx/>
                <a:uFillTx/>
                <a:latin typeface="Times New Roman"/>
                <a:ea typeface="+mn-ea"/>
                <a:cs typeface="+mn-cs"/>
              </a:rPr>
              <a:pPr marL="0" marR="0" lvl="0" indent="0" defTabSz="914400" rtl="0" eaLnBrk="1" fontAlgn="auto" latinLnBrk="0" hangingPunct="1">
                <a:spcBef>
                  <a:spcPts val="0"/>
                </a:spcBef>
                <a:spcAft>
                  <a:spcPts val="600"/>
                </a:spcAft>
                <a:buClrTx/>
                <a:buSzTx/>
                <a:buFontTx/>
                <a:buNone/>
                <a:tabLst/>
                <a:defRPr/>
              </a:pPr>
              <a:t>72</a:t>
            </a:fld>
            <a:endParaRPr kumimoji="0" lang="en-US" b="0" i="0" u="none" strike="noStrike" kern="1200" cap="none" spc="0" normalizeH="0" baseline="0" noProof="0" dirty="0">
              <a:ln>
                <a:noFill/>
              </a:ln>
              <a:solidFill>
                <a:srgbClr val="595959"/>
              </a:solidFill>
              <a:effectLst/>
              <a:uLnTx/>
              <a:uFillTx/>
              <a:latin typeface="Times New Roman"/>
              <a:ea typeface="+mn-ea"/>
              <a:cs typeface="+mn-cs"/>
            </a:endParaRPr>
          </a:p>
        </p:txBody>
      </p:sp>
      <p:sp>
        <p:nvSpPr>
          <p:cNvPr id="8" name="Slide Number Placeholder 3">
            <a:extLst>
              <a:ext uri="{FF2B5EF4-FFF2-40B4-BE49-F238E27FC236}">
                <a16:creationId xmlns:a16="http://schemas.microsoft.com/office/drawing/2014/main" id="{18D21066-F6F0-458A-8152-D6D23A918FC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19C4B4-FDD2-452F-A655-398F3EC65D4D}" type="slidenum">
              <a:rPr lang="en-US" smtClean="0"/>
              <a:pPr/>
              <a:t>72</a:t>
            </a:fld>
            <a:endParaRPr lang="en-US" dirty="0"/>
          </a:p>
        </p:txBody>
      </p:sp>
    </p:spTree>
    <p:extLst>
      <p:ext uri="{BB962C8B-B14F-4D97-AF65-F5344CB8AC3E}">
        <p14:creationId xmlns:p14="http://schemas.microsoft.com/office/powerpoint/2010/main" val="36082216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FD02-5155-46FE-B96E-23BC75CE461B}"/>
              </a:ext>
            </a:extLst>
          </p:cNvPr>
          <p:cNvSpPr>
            <a:spLocks noGrp="1"/>
          </p:cNvSpPr>
          <p:nvPr>
            <p:ph type="title"/>
          </p:nvPr>
        </p:nvSpPr>
        <p:spPr>
          <a:xfrm>
            <a:off x="5214579" y="629266"/>
            <a:ext cx="6422849" cy="1676603"/>
          </a:xfrm>
        </p:spPr>
        <p:txBody>
          <a:bodyPr>
            <a:normAutofit/>
          </a:bodyPr>
          <a:lstStyle/>
          <a:p>
            <a:r>
              <a:rPr lang="en-US" dirty="0"/>
              <a:t>Considerations for Surveys</a:t>
            </a:r>
          </a:p>
        </p:txBody>
      </p:sp>
      <p:sp>
        <p:nvSpPr>
          <p:cNvPr id="19" name="Rectangle 18">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Clipboard Checked with solid fill">
            <a:extLst>
              <a:ext uri="{FF2B5EF4-FFF2-40B4-BE49-F238E27FC236}">
                <a16:creationId xmlns:a16="http://schemas.microsoft.com/office/drawing/2014/main" id="{F2CBB600-F6DE-4751-83EF-1C2AEC67AC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1364" y="1872360"/>
            <a:ext cx="3113280" cy="3113280"/>
          </a:xfrm>
          <a:prstGeom prst="rect">
            <a:avLst/>
          </a:prstGeom>
          <a:effectLst/>
        </p:spPr>
      </p:pic>
      <p:sp>
        <p:nvSpPr>
          <p:cNvPr id="2" name="Content Placeholder 1">
            <a:extLst>
              <a:ext uri="{FF2B5EF4-FFF2-40B4-BE49-F238E27FC236}">
                <a16:creationId xmlns:a16="http://schemas.microsoft.com/office/drawing/2014/main" id="{91478633-A246-46C8-967A-AB403F15A557}"/>
              </a:ext>
            </a:extLst>
          </p:cNvPr>
          <p:cNvSpPr>
            <a:spLocks noGrp="1"/>
          </p:cNvSpPr>
          <p:nvPr>
            <p:ph idx="1"/>
          </p:nvPr>
        </p:nvSpPr>
        <p:spPr>
          <a:xfrm>
            <a:off x="5214581" y="2438400"/>
            <a:ext cx="6422848" cy="3785419"/>
          </a:xfrm>
        </p:spPr>
        <p:txBody>
          <a:bodyPr>
            <a:normAutofit/>
          </a:bodyPr>
          <a:lstStyle/>
          <a:p>
            <a:pPr marL="341313" lvl="1" indent="-339725">
              <a:spcBef>
                <a:spcPts val="1200"/>
              </a:spcBef>
            </a:pPr>
            <a:r>
              <a:rPr lang="en-US" sz="2000" dirty="0"/>
              <a:t>How will you administer the survey—electronically or pen and paper? (Caution: Electronic surveys might miss those without ready access to internet.) </a:t>
            </a:r>
          </a:p>
          <a:p>
            <a:pPr marL="341313" lvl="1" indent="-339725">
              <a:spcBef>
                <a:spcPts val="1200"/>
              </a:spcBef>
            </a:pPr>
            <a:r>
              <a:rPr lang="en-US" sz="2000" dirty="0"/>
              <a:t>How will you introduce the survey in a way that is approachable and nonevaluative? </a:t>
            </a:r>
          </a:p>
          <a:p>
            <a:pPr marL="341313" lvl="1" indent="-339725">
              <a:spcBef>
                <a:spcPts val="1200"/>
              </a:spcBef>
            </a:pPr>
            <a:r>
              <a:rPr lang="en-US" sz="2000" dirty="0"/>
              <a:t>How will you ensure anonymity in responses?</a:t>
            </a:r>
          </a:p>
          <a:p>
            <a:pPr marL="341313" lvl="1" indent="-339725">
              <a:spcBef>
                <a:spcPts val="1200"/>
              </a:spcBef>
            </a:pPr>
            <a:r>
              <a:rPr lang="en-US" sz="2000" dirty="0"/>
              <a:t>What demographic questions might you want to ask? </a:t>
            </a:r>
          </a:p>
          <a:p>
            <a:pPr marL="341313" lvl="1" indent="-339725">
              <a:spcBef>
                <a:spcPts val="1200"/>
              </a:spcBef>
            </a:pPr>
            <a:r>
              <a:rPr lang="en-US" sz="2000" dirty="0"/>
              <a:t>How will you collect and summarize the survey data? </a:t>
            </a:r>
          </a:p>
          <a:p>
            <a:pPr marL="1588" lvl="1" indent="0">
              <a:spcBef>
                <a:spcPts val="1200"/>
              </a:spcBef>
              <a:buNone/>
            </a:pPr>
            <a:endParaRPr lang="en-US" sz="2000" dirty="0"/>
          </a:p>
        </p:txBody>
      </p:sp>
      <p:sp>
        <p:nvSpPr>
          <p:cNvPr id="5" name="Slide Number Placeholder 4">
            <a:extLst>
              <a:ext uri="{FF2B5EF4-FFF2-40B4-BE49-F238E27FC236}">
                <a16:creationId xmlns:a16="http://schemas.microsoft.com/office/drawing/2014/main" id="{2CE6399E-F9D3-4650-9C0D-1239644630F9}"/>
              </a:ext>
            </a:extLst>
          </p:cNvPr>
          <p:cNvSpPr>
            <a:spLocks noGrp="1"/>
          </p:cNvSpPr>
          <p:nvPr>
            <p:ph type="sldNum" sz="quarter" idx="12"/>
          </p:nvPr>
        </p:nvSpPr>
        <p:spPr>
          <a:xfrm>
            <a:off x="292608" y="6356350"/>
            <a:ext cx="685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1EC87DC6-08C9-425A-98F4-C2C9E61CAB33}" type="slidenum">
              <a:rPr kumimoji="0" lang="en-US" b="0" i="0" u="none" strike="noStrike" kern="1200" cap="none" spc="0" normalizeH="0" baseline="0" noProof="0">
                <a:ln>
                  <a:noFill/>
                </a:ln>
                <a:solidFill>
                  <a:srgbClr val="595959"/>
                </a:solidFill>
                <a:effectLst/>
                <a:uLnTx/>
                <a:uFillTx/>
                <a:latin typeface="Times New Roman"/>
                <a:ea typeface="+mn-ea"/>
                <a:cs typeface="+mn-cs"/>
              </a:rPr>
              <a:pPr marL="0" marR="0" lvl="0" indent="0" defTabSz="914400" rtl="0" eaLnBrk="1" fontAlgn="auto" latinLnBrk="0" hangingPunct="1">
                <a:spcBef>
                  <a:spcPts val="0"/>
                </a:spcBef>
                <a:spcAft>
                  <a:spcPts val="600"/>
                </a:spcAft>
                <a:buClrTx/>
                <a:buSzTx/>
                <a:buFontTx/>
                <a:buNone/>
                <a:tabLst/>
                <a:defRPr/>
              </a:pPr>
              <a:t>73</a:t>
            </a:fld>
            <a:endParaRPr kumimoji="0" lang="en-US" b="0" i="0" u="none" strike="noStrike" kern="1200" cap="none" spc="0" normalizeH="0" baseline="0" noProof="0" dirty="0">
              <a:ln>
                <a:noFill/>
              </a:ln>
              <a:solidFill>
                <a:srgbClr val="595959"/>
              </a:solidFill>
              <a:effectLst/>
              <a:uLnTx/>
              <a:uFillTx/>
              <a:latin typeface="Times New Roman"/>
              <a:ea typeface="+mn-ea"/>
              <a:cs typeface="+mn-cs"/>
            </a:endParaRPr>
          </a:p>
        </p:txBody>
      </p:sp>
      <p:sp>
        <p:nvSpPr>
          <p:cNvPr id="8" name="Slide Number Placeholder 3">
            <a:extLst>
              <a:ext uri="{FF2B5EF4-FFF2-40B4-BE49-F238E27FC236}">
                <a16:creationId xmlns:a16="http://schemas.microsoft.com/office/drawing/2014/main" id="{55E65855-F010-4342-B674-C1DAFA3317E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19C4B4-FDD2-452F-A655-398F3EC65D4D}" type="slidenum">
              <a:rPr lang="en-US" smtClean="0"/>
              <a:pPr/>
              <a:t>73</a:t>
            </a:fld>
            <a:endParaRPr lang="en-US" dirty="0"/>
          </a:p>
        </p:txBody>
      </p:sp>
    </p:spTree>
    <p:extLst>
      <p:ext uri="{BB962C8B-B14F-4D97-AF65-F5344CB8AC3E}">
        <p14:creationId xmlns:p14="http://schemas.microsoft.com/office/powerpoint/2010/main" val="416433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4427-FD58-4B6B-AD28-9B1390EBD73C}"/>
              </a:ext>
            </a:extLst>
          </p:cNvPr>
          <p:cNvSpPr>
            <a:spLocks noGrp="1"/>
          </p:cNvSpPr>
          <p:nvPr>
            <p:ph type="title"/>
          </p:nvPr>
        </p:nvSpPr>
        <p:spPr>
          <a:xfrm>
            <a:off x="960100" y="978102"/>
            <a:ext cx="10588434" cy="1062644"/>
          </a:xfrm>
        </p:spPr>
        <p:txBody>
          <a:bodyPr anchor="b">
            <a:normAutofit/>
          </a:bodyPr>
          <a:lstStyle/>
          <a:p>
            <a:r>
              <a:rPr lang="en-US" dirty="0"/>
              <a:t>Vignette Activity: Share Out</a:t>
            </a:r>
          </a:p>
        </p:txBody>
      </p:sp>
      <p:cxnSp>
        <p:nvCxnSpPr>
          <p:cNvPr id="11"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Group Brainstorm">
            <a:extLst>
              <a:ext uri="{FF2B5EF4-FFF2-40B4-BE49-F238E27FC236}">
                <a16:creationId xmlns:a16="http://schemas.microsoft.com/office/drawing/2014/main" id="{780F6EA0-7310-4E15-BD5E-70C51C7B05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265037"/>
            <a:ext cx="2928114" cy="2928114"/>
          </a:xfrm>
          <a:prstGeom prst="rect">
            <a:avLst/>
          </a:prstGeom>
        </p:spPr>
      </p:pic>
      <p:sp>
        <p:nvSpPr>
          <p:cNvPr id="3" name="Content Placeholder 2">
            <a:extLst>
              <a:ext uri="{FF2B5EF4-FFF2-40B4-BE49-F238E27FC236}">
                <a16:creationId xmlns:a16="http://schemas.microsoft.com/office/drawing/2014/main" id="{ECD8952C-ABA1-4288-BF04-7524E174C5CB}"/>
              </a:ext>
            </a:extLst>
          </p:cNvPr>
          <p:cNvSpPr>
            <a:spLocks noGrp="1"/>
          </p:cNvSpPr>
          <p:nvPr>
            <p:ph idx="1"/>
          </p:nvPr>
        </p:nvSpPr>
        <p:spPr>
          <a:xfrm>
            <a:off x="4955354" y="2682433"/>
            <a:ext cx="6282169" cy="3215749"/>
          </a:xfrm>
        </p:spPr>
        <p:txBody>
          <a:bodyPr>
            <a:normAutofit/>
          </a:bodyPr>
          <a:lstStyle/>
          <a:p>
            <a:pPr marL="0" indent="0">
              <a:buNone/>
            </a:pPr>
            <a:r>
              <a:rPr lang="en-US" sz="2400" dirty="0"/>
              <a:t>Share out with the larger group.</a:t>
            </a:r>
          </a:p>
          <a:p>
            <a:r>
              <a:rPr lang="en-US" sz="2400" dirty="0"/>
              <a:t>What was your vignette?</a:t>
            </a:r>
          </a:p>
          <a:p>
            <a:r>
              <a:rPr lang="en-US" sz="2400" dirty="0"/>
              <a:t>What are the highlights from your discussion?</a:t>
            </a:r>
          </a:p>
          <a:p>
            <a:r>
              <a:rPr lang="en-US" sz="2400" dirty="0"/>
              <a:t>What actions could be taken if these discussions are true in your school community?</a:t>
            </a:r>
          </a:p>
        </p:txBody>
      </p:sp>
      <p:sp>
        <p:nvSpPr>
          <p:cNvPr id="6" name="Slide Number Placeholder 5">
            <a:extLst>
              <a:ext uri="{FF2B5EF4-FFF2-40B4-BE49-F238E27FC236}">
                <a16:creationId xmlns:a16="http://schemas.microsoft.com/office/drawing/2014/main" id="{DD28255B-30AD-4575-938B-5E4F264F9681}"/>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8</a:t>
            </a:fld>
            <a:endParaRPr lang="en-US" dirty="0"/>
          </a:p>
        </p:txBody>
      </p:sp>
    </p:spTree>
    <p:extLst>
      <p:ext uri="{BB962C8B-B14F-4D97-AF65-F5344CB8AC3E}">
        <p14:creationId xmlns:p14="http://schemas.microsoft.com/office/powerpoint/2010/main" val="220123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5552AF-64D0-4A16-A164-6192CB6CB3DD}"/>
              </a:ext>
            </a:extLst>
          </p:cNvPr>
          <p:cNvSpPr>
            <a:spLocks noGrp="1"/>
          </p:cNvSpPr>
          <p:nvPr>
            <p:ph type="title"/>
          </p:nvPr>
        </p:nvSpPr>
        <p:spPr>
          <a:xfrm>
            <a:off x="841248" y="548640"/>
            <a:ext cx="3600860" cy="5431536"/>
          </a:xfrm>
        </p:spPr>
        <p:txBody>
          <a:bodyPr lIns="0">
            <a:normAutofit/>
          </a:bodyPr>
          <a:lstStyle/>
          <a:p>
            <a:r>
              <a:rPr lang="en-US" sz="5400" dirty="0"/>
              <a:t>Discussion Guide: Vignettes</a:t>
            </a:r>
          </a:p>
        </p:txBody>
      </p:sp>
      <p:sp>
        <p:nvSpPr>
          <p:cNvPr id="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3362DE-F211-44C6-BACB-ADD7C5F90F97}"/>
              </a:ext>
            </a:extLst>
          </p:cNvPr>
          <p:cNvSpPr>
            <a:spLocks noGrp="1"/>
          </p:cNvSpPr>
          <p:nvPr>
            <p:ph idx="1"/>
          </p:nvPr>
        </p:nvSpPr>
        <p:spPr>
          <a:xfrm>
            <a:off x="5126418" y="552091"/>
            <a:ext cx="6224335" cy="5431536"/>
          </a:xfrm>
        </p:spPr>
        <p:txBody>
          <a:bodyPr anchor="ctr">
            <a:noAutofit/>
          </a:bodyPr>
          <a:lstStyle/>
          <a:p>
            <a:pPr marL="0" indent="0">
              <a:buNone/>
            </a:pPr>
            <a:r>
              <a:rPr lang="en-US" sz="2200" b="1" dirty="0"/>
              <a:t>Reflecting on the vignette activity, discuss the following questions about adolescents in your community: </a:t>
            </a:r>
          </a:p>
          <a:p>
            <a:r>
              <a:rPr lang="en-US" sz="2200" dirty="0"/>
              <a:t>For adolescents </a:t>
            </a:r>
            <a:r>
              <a:rPr lang="en-US" sz="2200" b="1" dirty="0"/>
              <a:t>not connected</a:t>
            </a:r>
            <a:r>
              <a:rPr lang="en-US" sz="2200" dirty="0"/>
              <a:t> to the school or district, or </a:t>
            </a:r>
            <a:r>
              <a:rPr lang="en-US" sz="2200" b="1" dirty="0"/>
              <a:t>weakly connected</a:t>
            </a:r>
            <a:r>
              <a:rPr lang="en-US" sz="2200" dirty="0"/>
              <a:t>,</a:t>
            </a:r>
            <a:r>
              <a:rPr lang="en-US" sz="2200" b="1" dirty="0"/>
              <a:t> </a:t>
            </a:r>
            <a:r>
              <a:rPr lang="en-US" sz="2200" dirty="0"/>
              <a:t>where do they go for support and services? </a:t>
            </a:r>
          </a:p>
          <a:p>
            <a:r>
              <a:rPr lang="en-US" sz="2200" dirty="0"/>
              <a:t>Are some adolescents </a:t>
            </a:r>
            <a:r>
              <a:rPr lang="en-US" sz="2200" b="1" dirty="0"/>
              <a:t>better positioned </a:t>
            </a:r>
            <a:r>
              <a:rPr lang="en-US" sz="2200" dirty="0"/>
              <a:t>to access resources and services? If so, which students are better positioned? Why might this be? </a:t>
            </a:r>
          </a:p>
          <a:p>
            <a:r>
              <a:rPr lang="en-US" sz="2200" dirty="0"/>
              <a:t>Are there adolescents who </a:t>
            </a:r>
            <a:r>
              <a:rPr lang="en-US" sz="2200" b="1" dirty="0"/>
              <a:t>lack ready access </a:t>
            </a:r>
            <a:r>
              <a:rPr lang="en-US" sz="2200" dirty="0"/>
              <a:t>to supports? Why might this be? </a:t>
            </a:r>
          </a:p>
          <a:p>
            <a:r>
              <a:rPr lang="en-US" sz="2200" dirty="0"/>
              <a:t>Where are </a:t>
            </a:r>
            <a:r>
              <a:rPr lang="en-US" sz="2200" b="1" dirty="0"/>
              <a:t>existing intersections </a:t>
            </a:r>
            <a:r>
              <a:rPr lang="en-US" sz="2200" dirty="0"/>
              <a:t>between community resources and schools or the school district? </a:t>
            </a:r>
          </a:p>
          <a:p>
            <a:r>
              <a:rPr lang="en-US" sz="2200" dirty="0"/>
              <a:t>Where do </a:t>
            </a:r>
            <a:r>
              <a:rPr lang="en-US" sz="2200" b="1" dirty="0"/>
              <a:t>resources exist </a:t>
            </a:r>
            <a:r>
              <a:rPr lang="en-US" sz="2200" dirty="0"/>
              <a:t>within schools that are not being used? Where are adolescents going for support or resources instead? Why might this be?</a:t>
            </a:r>
          </a:p>
        </p:txBody>
      </p:sp>
      <p:sp>
        <p:nvSpPr>
          <p:cNvPr id="7" name="Slide Number Placeholder 5">
            <a:extLst>
              <a:ext uri="{FF2B5EF4-FFF2-40B4-BE49-F238E27FC236}">
                <a16:creationId xmlns:a16="http://schemas.microsoft.com/office/drawing/2014/main" id="{CFC45D34-0828-4696-A558-12AF1F5CB057}"/>
              </a:ext>
            </a:extLst>
          </p:cNvPr>
          <p:cNvSpPr>
            <a:spLocks noGrp="1"/>
          </p:cNvSpPr>
          <p:nvPr>
            <p:ph type="sldNum" sz="quarter" idx="12"/>
          </p:nvPr>
        </p:nvSpPr>
        <p:spPr>
          <a:xfrm>
            <a:off x="8610600" y="6356350"/>
            <a:ext cx="2743200" cy="365125"/>
          </a:xfrm>
        </p:spPr>
        <p:txBody>
          <a:bodyPr/>
          <a:lstStyle/>
          <a:p>
            <a:fld id="{A619C4B4-FDD2-452F-A655-398F3EC65D4D}" type="slidenum">
              <a:rPr lang="en-US" smtClean="0"/>
              <a:t>9</a:t>
            </a:fld>
            <a:endParaRPr lang="en-US" dirty="0"/>
          </a:p>
        </p:txBody>
      </p:sp>
    </p:spTree>
    <p:extLst>
      <p:ext uri="{BB962C8B-B14F-4D97-AF65-F5344CB8AC3E}">
        <p14:creationId xmlns:p14="http://schemas.microsoft.com/office/powerpoint/2010/main" val="2893527549"/>
      </p:ext>
    </p:extLst>
  </p:cSld>
  <p:clrMapOvr>
    <a:masterClrMapping/>
  </p:clrMapOvr>
</p:sld>
</file>

<file path=ppt/theme/theme1.xml><?xml version="1.0" encoding="utf-8"?>
<a:theme xmlns:a="http://schemas.openxmlformats.org/drawingml/2006/main" name="1_Office Theme">
  <a:themeElements>
    <a:clrScheme name="IES 2020 Logo and Secondary Palettes">
      <a:dk1>
        <a:srgbClr val="000000"/>
      </a:dk1>
      <a:lt1>
        <a:srgbClr val="FFFFFF"/>
      </a:lt1>
      <a:dk2>
        <a:srgbClr val="FBB03B"/>
      </a:dk2>
      <a:lt2>
        <a:srgbClr val="758D9D"/>
      </a:lt2>
      <a:accent1>
        <a:srgbClr val="971B2F"/>
      </a:accent1>
      <a:accent2>
        <a:srgbClr val="00843D"/>
      </a:accent2>
      <a:accent3>
        <a:srgbClr val="003DA5"/>
      </a:accent3>
      <a:accent4>
        <a:srgbClr val="9E6A38"/>
      </a:accent4>
      <a:accent5>
        <a:srgbClr val="84329B"/>
      </a:accent5>
      <a:accent6>
        <a:srgbClr val="489FDF"/>
      </a:accent6>
      <a:hlink>
        <a:srgbClr val="0000FF"/>
      </a:hlink>
      <a:folHlink>
        <a:srgbClr val="9900CC"/>
      </a:folHlink>
    </a:clrScheme>
    <a:fontScheme name="Times New Roman">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BE session 1_qual methods training_educator certification" id="{6D1E83E5-3C60-4F92-9D48-32841CAA6913}" vid="{B128CC44-336A-4BB6-B31C-8650AAE23AF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BBDC05CB077429722E1F786A85D90" ma:contentTypeVersion="6" ma:contentTypeDescription="Create a new document." ma:contentTypeScope="" ma:versionID="20d9bfb978205cba69a67aa4dfc769f7">
  <xsd:schema xmlns:xsd="http://www.w3.org/2001/XMLSchema" xmlns:xs="http://www.w3.org/2001/XMLSchema" xmlns:p="http://schemas.microsoft.com/office/2006/metadata/properties" xmlns:ns2="c7ac2187-078b-4b07-a4c7-60a8bce93722" xmlns:ns3="380537a3-da54-48fd-9fd0-2cd2a875cff3" targetNamespace="http://schemas.microsoft.com/office/2006/metadata/properties" ma:root="true" ma:fieldsID="526b82c2f249c40b29b1709cd41d8925" ns2:_="" ns3:_="">
    <xsd:import namespace="c7ac2187-078b-4b07-a4c7-60a8bce93722"/>
    <xsd:import namespace="380537a3-da54-48fd-9fd0-2cd2a875cf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c2187-078b-4b07-a4c7-60a8bce937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0537a3-da54-48fd-9fd0-2cd2a875cf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C1BCD8-0D39-4B10-87FA-996BDAA77F02}">
  <ds:schemaRefs>
    <ds:schemaRef ds:uri="http://purl.org/dc/elements/1.1/"/>
    <ds:schemaRef ds:uri="http://schemas.microsoft.com/office/2006/metadata/properties"/>
    <ds:schemaRef ds:uri="c7ac2187-078b-4b07-a4c7-60a8bce93722"/>
    <ds:schemaRef ds:uri="380537a3-da54-48fd-9fd0-2cd2a875cff3"/>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E4B7A0-7551-4742-A508-71F36D684648}">
  <ds:schemaRefs>
    <ds:schemaRef ds:uri="http://schemas.microsoft.com/sharepoint/v3/contenttype/forms"/>
  </ds:schemaRefs>
</ds:datastoreItem>
</file>

<file path=customXml/itemProps3.xml><?xml version="1.0" encoding="utf-8"?>
<ds:datastoreItem xmlns:ds="http://schemas.openxmlformats.org/officeDocument/2006/customXml" ds:itemID="{65433314-E982-460D-B6CC-189C45290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c2187-078b-4b07-a4c7-60a8bce93722"/>
    <ds:schemaRef ds:uri="380537a3-da54-48fd-9fd0-2cd2a875cf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3477</TotalTime>
  <Words>5515</Words>
  <Application>Microsoft Office PowerPoint</Application>
  <PresentationFormat>Widescreen</PresentationFormat>
  <Paragraphs>625</Paragraphs>
  <Slides>73</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73</vt:i4>
      </vt:variant>
    </vt:vector>
  </HeadingPairs>
  <TitlesOfParts>
    <vt:vector size="79" baseType="lpstr">
      <vt:lpstr>Arial</vt:lpstr>
      <vt:lpstr>Calibri</vt:lpstr>
      <vt:lpstr>Calibri Light</vt:lpstr>
      <vt:lpstr>Times New Roman</vt:lpstr>
      <vt:lpstr>1_Office Theme</vt:lpstr>
      <vt:lpstr>Office Theme</vt:lpstr>
      <vt:lpstr>Engaging Community and Cross Sector Organizations to Support Adolescents in School and Life  </vt:lpstr>
      <vt:lpstr>Contents</vt:lpstr>
      <vt:lpstr>This Toolkit Will Guide You in . . .</vt:lpstr>
      <vt:lpstr>Module 1: Setting the Stage </vt:lpstr>
      <vt:lpstr>In This Module</vt:lpstr>
      <vt:lpstr>By the End of This Module, You Will Have . . .</vt:lpstr>
      <vt:lpstr>Vignette Activity</vt:lpstr>
      <vt:lpstr>Vignette Activity: Share Out</vt:lpstr>
      <vt:lpstr>Discussion Guide: Vignettes</vt:lpstr>
      <vt:lpstr>Module 2: Community Resources Charts </vt:lpstr>
      <vt:lpstr>Community Resources Charts: Group Brainstorming Instructions</vt:lpstr>
      <vt:lpstr>Community Resources Charts: Activity Goals</vt:lpstr>
      <vt:lpstr>Community Resources Brainstorming: Step 1</vt:lpstr>
      <vt:lpstr>Community Resources Brainstorming: Step 2</vt:lpstr>
      <vt:lpstr>Community Resources Brainstorming: Step 3</vt:lpstr>
      <vt:lpstr>Community Resources Charting: Step 1</vt:lpstr>
      <vt:lpstr>PowerPoint Presentation</vt:lpstr>
      <vt:lpstr>Creating the Community Resources Chart</vt:lpstr>
      <vt:lpstr>Creating the Community Resources Chart</vt:lpstr>
      <vt:lpstr>Creating the Community Resources Chart</vt:lpstr>
      <vt:lpstr>Creating the Community Resources Chart</vt:lpstr>
      <vt:lpstr>PowerPoint Presentation</vt:lpstr>
      <vt:lpstr>Discussion Guide for Community Resources Charts: Group Reflection </vt:lpstr>
      <vt:lpstr>Next Steps</vt:lpstr>
      <vt:lpstr>Module 3: Checking Your Assumptions</vt:lpstr>
      <vt:lpstr>By the End of This Module, You Will Have . . .</vt:lpstr>
      <vt:lpstr>In This Module, You Will . . .</vt:lpstr>
      <vt:lpstr>Review and Reflect</vt:lpstr>
      <vt:lpstr>Review and Reflect on Modules 1 and 2</vt:lpstr>
      <vt:lpstr>Develop a Data Collection Plan</vt:lpstr>
      <vt:lpstr>The Whys of Data and Data Collection </vt:lpstr>
      <vt:lpstr>The Whys of Data and Data Collection </vt:lpstr>
      <vt:lpstr>Develop a Data Collection Plan: Step 1</vt:lpstr>
      <vt:lpstr>New Data Collection </vt:lpstr>
      <vt:lpstr>New Data Collection: Example Questions</vt:lpstr>
      <vt:lpstr>New Data Collection </vt:lpstr>
      <vt:lpstr>Data Collection Approaches</vt:lpstr>
      <vt:lpstr>When Is Qualitative Data Collection Useful? </vt:lpstr>
      <vt:lpstr>When Are Qualitative Methods Not Useful?</vt:lpstr>
      <vt:lpstr>The Importance of Selecting the Appropriate Data Collection Method</vt:lpstr>
      <vt:lpstr>Selecting the Appropriate Data Collection Method</vt:lpstr>
      <vt:lpstr>When Are Surveys a Useful Data Collection Strategy? </vt:lpstr>
      <vt:lpstr>When Are Interviews a Useful Data Collection Strategy? </vt:lpstr>
      <vt:lpstr>When Are Focus Groups a Useful Data Collection Strategy? </vt:lpstr>
      <vt:lpstr>Considerations for Your Methodological Approach</vt:lpstr>
      <vt:lpstr>New Data Collection </vt:lpstr>
      <vt:lpstr>Determine Your Sample Population </vt:lpstr>
      <vt:lpstr>New Data Collection </vt:lpstr>
      <vt:lpstr>Pre – during – and post-data collection tasks and timeline </vt:lpstr>
      <vt:lpstr>New Data Collection </vt:lpstr>
      <vt:lpstr>Next Steps </vt:lpstr>
      <vt:lpstr>Module 4: Bringing It All Together </vt:lpstr>
      <vt:lpstr>Sharing Findings</vt:lpstr>
      <vt:lpstr>Whole-Group Reflection </vt:lpstr>
      <vt:lpstr>Identifying Needed Resources</vt:lpstr>
      <vt:lpstr>Appendix A.  Qualitative and Survey Data Collection Best Practices</vt:lpstr>
      <vt:lpstr>Interviews and Focus Groups: Developing the Protocol </vt:lpstr>
      <vt:lpstr>Developing an Interview or Focus Group Protocol</vt:lpstr>
      <vt:lpstr>Developing a Semistructured Interview Protocol: General Guidance</vt:lpstr>
      <vt:lpstr>Developing a Focus Group Protocol: General Guidance</vt:lpstr>
      <vt:lpstr>Components of an Interview or Focus Group Protocol </vt:lpstr>
      <vt:lpstr>Surveys: Developing the Protocol </vt:lpstr>
      <vt:lpstr>What Are Best Practices for Creating Surveys? </vt:lpstr>
      <vt:lpstr>Protocol Design Considerations and Cautions </vt:lpstr>
      <vt:lpstr>Cautions on Questions for Interviews, Focus Groups, and Surveys </vt:lpstr>
      <vt:lpstr>Cautions on Questions for Interviews, Focus Groups, and Surveys </vt:lpstr>
      <vt:lpstr>Example Probing Questions</vt:lpstr>
      <vt:lpstr>Conducting Interviews, Focus Groups, and Surveys: Best Practices and Cautions</vt:lpstr>
      <vt:lpstr>Interview and Focus Group Facilitation Best Practices</vt:lpstr>
      <vt:lpstr>Interview and Focus Group Facilitation Best Practices</vt:lpstr>
      <vt:lpstr>Considerations for Interviews </vt:lpstr>
      <vt:lpstr>Considerations for Focus Groups</vt:lpstr>
      <vt:lpstr>Considerations for Surveys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community youth supports</dc:title>
  <dc:creator>Dominique Bradley</dc:creator>
  <cp:lastModifiedBy>Sivan Orr</cp:lastModifiedBy>
  <cp:revision>70</cp:revision>
  <cp:lastPrinted>2021-03-24T22:15:07Z</cp:lastPrinted>
  <dcterms:created xsi:type="dcterms:W3CDTF">2021-02-18T17:27:05Z</dcterms:created>
  <dcterms:modified xsi:type="dcterms:W3CDTF">2021-12-15T20:00:16Z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0x0101009D9BBDC05CB077429722E1F786A85D90</vt:lpwstr>
  </property>
</Properties>
</file>